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1029" r:id="rId2"/>
    <p:sldId id="257" r:id="rId3"/>
    <p:sldId id="260" r:id="rId4"/>
    <p:sldId id="258" r:id="rId5"/>
    <p:sldId id="261" r:id="rId6"/>
    <p:sldId id="264" r:id="rId7"/>
    <p:sldId id="1030" r:id="rId8"/>
    <p:sldId id="1033" r:id="rId9"/>
    <p:sldId id="1032" r:id="rId10"/>
    <p:sldId id="1031" r:id="rId11"/>
    <p:sldId id="1034" r:id="rId12"/>
    <p:sldId id="275" r:id="rId13"/>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2"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notesMaster" Target="notesMasters/notesMaster1.xml" /></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 /><Relationship Id="rId2" Type="http://schemas.microsoft.com/office/2011/relationships/chartColorStyle" Target="colors1.xml" /><Relationship Id="rId1" Type="http://schemas.microsoft.com/office/2011/relationships/chartStyle" Target="style1.xml" /></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 /><Relationship Id="rId2" Type="http://schemas.microsoft.com/office/2011/relationships/chartColorStyle" Target="colors2.xml" /><Relationship Id="rId1" Type="http://schemas.microsoft.com/office/2011/relationships/chartStyle" Target="style2.xml" /></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 /><Relationship Id="rId2" Type="http://schemas.microsoft.com/office/2011/relationships/chartColorStyle" Target="colors3.xml" /><Relationship Id="rId1" Type="http://schemas.microsoft.com/office/2011/relationships/chartStyle" Target="style3.xml" /></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 /><Relationship Id="rId2" Type="http://schemas.microsoft.com/office/2011/relationships/chartColorStyle" Target="colors4.xml" /><Relationship Id="rId1" Type="http://schemas.microsoft.com/office/2011/relationships/chartStyle" Target="style4.xml" /></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 /><Relationship Id="rId2" Type="http://schemas.microsoft.com/office/2011/relationships/chartColorStyle" Target="colors5.xml" /><Relationship Id="rId1" Type="http://schemas.microsoft.com/office/2011/relationships/chartStyle" Target="style5.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Av yield/acre (kg)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Maize</c:v>
                </c:pt>
                <c:pt idx="1">
                  <c:v>Beans</c:v>
                </c:pt>
                <c:pt idx="2">
                  <c:v>Mango</c:v>
                </c:pt>
                <c:pt idx="3">
                  <c:v>Banana</c:v>
                </c:pt>
                <c:pt idx="4">
                  <c:v>Cow peas </c:v>
                </c:pt>
                <c:pt idx="5">
                  <c:v>Pigeon Peas </c:v>
                </c:pt>
                <c:pt idx="6">
                  <c:v>Karera</c:v>
                </c:pt>
                <c:pt idx="7">
                  <c:v>Cassava</c:v>
                </c:pt>
                <c:pt idx="8">
                  <c:v>Sunflower</c:v>
                </c:pt>
                <c:pt idx="9">
                  <c:v>Sweet potatoes</c:v>
                </c:pt>
                <c:pt idx="10">
                  <c:v>Oranges</c:v>
                </c:pt>
                <c:pt idx="11">
                  <c:v>Okra</c:v>
                </c:pt>
                <c:pt idx="12">
                  <c:v>Chillies</c:v>
                </c:pt>
                <c:pt idx="13">
                  <c:v>Tomatoes</c:v>
                </c:pt>
              </c:strCache>
            </c:strRef>
          </c:cat>
          <c:val>
            <c:numRef>
              <c:f>Sheet1!$B$2:$B$15</c:f>
              <c:numCache>
                <c:formatCode>General</c:formatCode>
                <c:ptCount val="14"/>
                <c:pt idx="0">
                  <c:v>675</c:v>
                </c:pt>
                <c:pt idx="1">
                  <c:v>270</c:v>
                </c:pt>
                <c:pt idx="2">
                  <c:v>2500</c:v>
                </c:pt>
                <c:pt idx="3">
                  <c:v>4500</c:v>
                </c:pt>
                <c:pt idx="4">
                  <c:v>75</c:v>
                </c:pt>
                <c:pt idx="5">
                  <c:v>270</c:v>
                </c:pt>
                <c:pt idx="6">
                  <c:v>1500</c:v>
                </c:pt>
                <c:pt idx="7">
                  <c:v>220</c:v>
                </c:pt>
                <c:pt idx="8">
                  <c:v>90</c:v>
                </c:pt>
                <c:pt idx="9">
                  <c:v>360</c:v>
                </c:pt>
                <c:pt idx="10">
                  <c:v>400</c:v>
                </c:pt>
                <c:pt idx="11">
                  <c:v>1000</c:v>
                </c:pt>
                <c:pt idx="12">
                  <c:v>3000</c:v>
                </c:pt>
                <c:pt idx="13">
                  <c:v>5000</c:v>
                </c:pt>
              </c:numCache>
            </c:numRef>
          </c:val>
          <c:extLst>
            <c:ext xmlns:c16="http://schemas.microsoft.com/office/drawing/2014/chart" uri="{C3380CC4-5D6E-409C-BE32-E72D297353CC}">
              <c16:uniqueId val="{00000000-8F21-4748-9D7E-C06826F48081}"/>
            </c:ext>
          </c:extLst>
        </c:ser>
        <c:dLbls>
          <c:dLblPos val="outEnd"/>
          <c:showLegendKey val="0"/>
          <c:showVal val="1"/>
          <c:showCatName val="0"/>
          <c:showSerName val="0"/>
          <c:showPercent val="0"/>
          <c:showBubbleSize val="0"/>
        </c:dLbls>
        <c:gapWidth val="219"/>
        <c:overlap val="-27"/>
        <c:axId val="447418440"/>
        <c:axId val="447419096"/>
      </c:barChart>
      <c:catAx>
        <c:axId val="447418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7419096"/>
        <c:crosses val="autoZero"/>
        <c:auto val="1"/>
        <c:lblAlgn val="ctr"/>
        <c:lblOffset val="100"/>
        <c:noMultiLvlLbl val="0"/>
      </c:catAx>
      <c:valAx>
        <c:axId val="4474190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7418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Sheet1!$B$1</c:f>
              <c:strCache>
                <c:ptCount val="1"/>
                <c:pt idx="0">
                  <c:v>Tons/ha</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cat>
            <c:strRef>
              <c:f>Sheet1!$A$2:$A$12</c:f>
              <c:strCache>
                <c:ptCount val="11"/>
                <c:pt idx="0">
                  <c:v>Toamtoes</c:v>
                </c:pt>
                <c:pt idx="1">
                  <c:v>Kales </c:v>
                </c:pt>
                <c:pt idx="2">
                  <c:v>Capsicum</c:v>
                </c:pt>
                <c:pt idx="3">
                  <c:v>Sweet potatoes</c:v>
                </c:pt>
                <c:pt idx="4">
                  <c:v>Green Maize</c:v>
                </c:pt>
                <c:pt idx="5">
                  <c:v>Upland rice</c:v>
                </c:pt>
                <c:pt idx="6">
                  <c:v>Maize grains</c:v>
                </c:pt>
                <c:pt idx="7">
                  <c:v>Okra</c:v>
                </c:pt>
                <c:pt idx="8">
                  <c:v>Cowpease</c:v>
                </c:pt>
                <c:pt idx="9">
                  <c:v>Eggplants</c:v>
                </c:pt>
                <c:pt idx="10">
                  <c:v>Chilli</c:v>
                </c:pt>
              </c:strCache>
            </c:strRef>
          </c:cat>
          <c:val>
            <c:numRef>
              <c:f>Sheet1!$B$2:$B$12</c:f>
              <c:numCache>
                <c:formatCode>General</c:formatCode>
                <c:ptCount val="11"/>
                <c:pt idx="0">
                  <c:v>45</c:v>
                </c:pt>
                <c:pt idx="1">
                  <c:v>43</c:v>
                </c:pt>
                <c:pt idx="2">
                  <c:v>20</c:v>
                </c:pt>
                <c:pt idx="3">
                  <c:v>10</c:v>
                </c:pt>
                <c:pt idx="4">
                  <c:v>15</c:v>
                </c:pt>
                <c:pt idx="5">
                  <c:v>3.5</c:v>
                </c:pt>
                <c:pt idx="6">
                  <c:v>4.5</c:v>
                </c:pt>
                <c:pt idx="7">
                  <c:v>1.8</c:v>
                </c:pt>
                <c:pt idx="8">
                  <c:v>1.8</c:v>
                </c:pt>
                <c:pt idx="9">
                  <c:v>2.5</c:v>
                </c:pt>
                <c:pt idx="10">
                  <c:v>2.5</c:v>
                </c:pt>
              </c:numCache>
            </c:numRef>
          </c:val>
          <c:extLst>
            <c:ext xmlns:c16="http://schemas.microsoft.com/office/drawing/2014/chart" uri="{C3380CC4-5D6E-409C-BE32-E72D297353CC}">
              <c16:uniqueId val="{00000000-E329-41D8-B601-BF0A1FA8C624}"/>
            </c:ext>
          </c:extLst>
        </c:ser>
        <c:dLbls>
          <c:showLegendKey val="0"/>
          <c:showVal val="0"/>
          <c:showCatName val="0"/>
          <c:showSerName val="0"/>
          <c:showPercent val="0"/>
          <c:showBubbleSize val="0"/>
        </c:dLbls>
        <c:gapWidth val="65"/>
        <c:shape val="box"/>
        <c:axId val="447426640"/>
        <c:axId val="447426312"/>
        <c:axId val="440191480"/>
      </c:bar3DChart>
      <c:catAx>
        <c:axId val="44742664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447426312"/>
        <c:crosses val="autoZero"/>
        <c:auto val="1"/>
        <c:lblAlgn val="ctr"/>
        <c:lblOffset val="100"/>
        <c:noMultiLvlLbl val="0"/>
      </c:catAx>
      <c:valAx>
        <c:axId val="447426312"/>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447426640"/>
        <c:crosses val="autoZero"/>
        <c:crossBetween val="between"/>
      </c:valAx>
      <c:serAx>
        <c:axId val="440191480"/>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447426312"/>
        <c:crosses val="autoZero"/>
      </c:ser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n-US"/>
        </a:p>
      </c:txPr>
    </c:title>
    <c:autoTitleDeleted val="0"/>
    <c:view3D>
      <c:rotX val="10"/>
      <c:rotY val="0"/>
      <c:depthPercent val="100"/>
      <c:rAngAx val="0"/>
    </c:view3D>
    <c:floor>
      <c:thickness val="0"/>
      <c:spPr>
        <a:solidFill>
          <a:schemeClr val="lt1"/>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1630281488411078E-2"/>
          <c:y val="0.16679644211140274"/>
          <c:w val="0.79697353065592202"/>
          <c:h val="0.47849139690871972"/>
        </c:manualLayout>
      </c:layout>
      <c:bar3DChart>
        <c:barDir val="col"/>
        <c:grouping val="standard"/>
        <c:varyColors val="0"/>
        <c:ser>
          <c:idx val="0"/>
          <c:order val="0"/>
          <c:tx>
            <c:strRef>
              <c:f>Sheet1!$B$1</c:f>
              <c:strCache>
                <c:ptCount val="1"/>
                <c:pt idx="0">
                  <c:v>tons/ha</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cat>
            <c:strRef>
              <c:f>Sheet1!$A$2:$A$12</c:f>
              <c:strCache>
                <c:ptCount val="11"/>
                <c:pt idx="0">
                  <c:v>Cabagges </c:v>
                </c:pt>
                <c:pt idx="1">
                  <c:v>Spinach</c:v>
                </c:pt>
                <c:pt idx="2">
                  <c:v>Onion</c:v>
                </c:pt>
                <c:pt idx="3">
                  <c:v>Butternuts</c:v>
                </c:pt>
                <c:pt idx="4">
                  <c:v>Mellon</c:v>
                </c:pt>
                <c:pt idx="5">
                  <c:v>Passion fruits</c:v>
                </c:pt>
                <c:pt idx="6">
                  <c:v>Bananas</c:v>
                </c:pt>
                <c:pt idx="7">
                  <c:v>Mangoes</c:v>
                </c:pt>
                <c:pt idx="8">
                  <c:v>Avocadoes</c:v>
                </c:pt>
                <c:pt idx="9">
                  <c:v>Paw paws</c:v>
                </c:pt>
                <c:pt idx="10">
                  <c:v>Oranges</c:v>
                </c:pt>
              </c:strCache>
            </c:strRef>
          </c:cat>
          <c:val>
            <c:numRef>
              <c:f>Sheet1!$B$2:$B$12</c:f>
              <c:numCache>
                <c:formatCode>General</c:formatCode>
                <c:ptCount val="11"/>
                <c:pt idx="0">
                  <c:v>30</c:v>
                </c:pt>
                <c:pt idx="1">
                  <c:v>40</c:v>
                </c:pt>
                <c:pt idx="2">
                  <c:v>25</c:v>
                </c:pt>
                <c:pt idx="3">
                  <c:v>22</c:v>
                </c:pt>
                <c:pt idx="4">
                  <c:v>32</c:v>
                </c:pt>
                <c:pt idx="5">
                  <c:v>40</c:v>
                </c:pt>
                <c:pt idx="6">
                  <c:v>60</c:v>
                </c:pt>
                <c:pt idx="7">
                  <c:v>40</c:v>
                </c:pt>
                <c:pt idx="8">
                  <c:v>30</c:v>
                </c:pt>
                <c:pt idx="9">
                  <c:v>30</c:v>
                </c:pt>
                <c:pt idx="10">
                  <c:v>30</c:v>
                </c:pt>
              </c:numCache>
            </c:numRef>
          </c:val>
          <c:extLst>
            <c:ext xmlns:c16="http://schemas.microsoft.com/office/drawing/2014/chart" uri="{C3380CC4-5D6E-409C-BE32-E72D297353CC}">
              <c16:uniqueId val="{00000000-7A41-4E63-81ED-1130CA4A85AD}"/>
            </c:ext>
          </c:extLst>
        </c:ser>
        <c:dLbls>
          <c:showLegendKey val="0"/>
          <c:showVal val="0"/>
          <c:showCatName val="0"/>
          <c:showSerName val="0"/>
          <c:showPercent val="0"/>
          <c:showBubbleSize val="0"/>
        </c:dLbls>
        <c:gapWidth val="160"/>
        <c:gapDepth val="0"/>
        <c:shape val="box"/>
        <c:axId val="864424648"/>
        <c:axId val="864424976"/>
        <c:axId val="861419160"/>
      </c:bar3DChart>
      <c:catAx>
        <c:axId val="86442464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64424976"/>
        <c:crosses val="autoZero"/>
        <c:auto val="1"/>
        <c:lblAlgn val="ctr"/>
        <c:lblOffset val="100"/>
        <c:noMultiLvlLbl val="0"/>
      </c:catAx>
      <c:valAx>
        <c:axId val="8644249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64424648"/>
        <c:crosses val="autoZero"/>
        <c:crossBetween val="between"/>
      </c:valAx>
      <c:serAx>
        <c:axId val="861419160"/>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64424976"/>
        <c:crosses val="autoZero"/>
      </c:ser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2">
        <a:lumMod val="90000"/>
      </a:schemeClr>
    </a:soli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15" b="0" i="0" u="none" strike="noStrike" kern="1200" cap="all" spc="0" baseline="0">
              <a:gradFill>
                <a:gsLst>
                  <a:gs pos="0">
                    <a:schemeClr val="dk1">
                      <a:lumMod val="50000"/>
                      <a:lumOff val="50000"/>
                    </a:schemeClr>
                  </a:gs>
                  <a:gs pos="100000">
                    <a:schemeClr val="dk1">
                      <a:lumMod val="85000"/>
                      <a:lumOff val="15000"/>
                    </a:schemeClr>
                  </a:gs>
                </a:gsLst>
                <a:lin ang="5400000" scaled="0"/>
              </a:gradFill>
              <a:latin typeface="+mn-lt"/>
              <a:ea typeface="+mn-ea"/>
              <a:cs typeface="+mn-cs"/>
            </a:defRPr>
          </a:pPr>
          <a:endParaRPr lang="en-US"/>
        </a:p>
      </c:txPr>
    </c:title>
    <c:autoTitleDeleted val="0"/>
    <c:plotArea>
      <c:layout/>
      <c:lineChart>
        <c:grouping val="stacked"/>
        <c:varyColors val="0"/>
        <c:ser>
          <c:idx val="0"/>
          <c:order val="0"/>
          <c:tx>
            <c:strRef>
              <c:f>Sheet1!$B$1</c:f>
              <c:strCache>
                <c:ptCount val="1"/>
                <c:pt idx="0">
                  <c:v>NPV</c:v>
                </c:pt>
              </c:strCache>
            </c:strRef>
          </c:tx>
          <c:spPr>
            <a:ln w="19050" cap="rnd" cmpd="sng" algn="ctr">
              <a:solidFill>
                <a:schemeClr val="accent1">
                  <a:shade val="95000"/>
                  <a:satMod val="105000"/>
                </a:schemeClr>
              </a:solidFill>
              <a:round/>
            </a:ln>
            <a:effectLst/>
          </c:spPr>
          <c:marker>
            <c:symbol val="circle"/>
            <c:size val="17"/>
            <c:spPr>
              <a:solidFill>
                <a:schemeClr val="l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35000"/>
                          <a:lumOff val="65000"/>
                        </a:schemeClr>
                      </a:solidFill>
                    </a:ln>
                    <a:effectLst/>
                  </c:spPr>
                </c15:leaderLines>
              </c:ext>
            </c:extLst>
          </c:dLbls>
          <c:cat>
            <c:strRef>
              <c:f>Sheet1!$A$2:$A$6</c:f>
              <c:strCache>
                <c:ptCount val="5"/>
                <c:pt idx="0">
                  <c:v>Mirira/Maragua Ridge</c:v>
                </c:pt>
                <c:pt idx="1">
                  <c:v>Kambiti</c:v>
                </c:pt>
                <c:pt idx="2">
                  <c:v>Ithanga/Kakuzi</c:v>
                </c:pt>
                <c:pt idx="3">
                  <c:v>Kamahuha</c:v>
                </c:pt>
                <c:pt idx="4">
                  <c:v>Makuyu/Pundamilia</c:v>
                </c:pt>
              </c:strCache>
            </c:strRef>
          </c:cat>
          <c:val>
            <c:numRef>
              <c:f>Sheet1!$B$2:$B$6</c:f>
              <c:numCache>
                <c:formatCode>#,##0.00</c:formatCode>
                <c:ptCount val="5"/>
                <c:pt idx="0">
                  <c:v>16860206.390000001</c:v>
                </c:pt>
                <c:pt idx="1">
                  <c:v>4692518.25</c:v>
                </c:pt>
                <c:pt idx="2">
                  <c:v>18080325.23</c:v>
                </c:pt>
                <c:pt idx="3">
                  <c:v>4950179.22</c:v>
                </c:pt>
                <c:pt idx="4">
                  <c:v>12246730.32</c:v>
                </c:pt>
              </c:numCache>
            </c:numRef>
          </c:val>
          <c:smooth val="0"/>
          <c:extLst>
            <c:ext xmlns:c16="http://schemas.microsoft.com/office/drawing/2014/chart" uri="{C3380CC4-5D6E-409C-BE32-E72D297353CC}">
              <c16:uniqueId val="{00000000-83A5-4AB8-A989-0BC6FF35C163}"/>
            </c:ext>
          </c:extLst>
        </c:ser>
        <c:dLbls>
          <c:dLblPos val="ctr"/>
          <c:showLegendKey val="0"/>
          <c:showVal val="1"/>
          <c:showCatName val="0"/>
          <c:showSerName val="0"/>
          <c:showPercent val="0"/>
          <c:showBubbleSize val="0"/>
        </c:dLbls>
        <c:marker val="1"/>
        <c:smooth val="0"/>
        <c:axId val="856733384"/>
        <c:axId val="856739944"/>
      </c:lineChart>
      <c:catAx>
        <c:axId val="85673338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330" b="0" i="0" u="none" strike="noStrike" kern="1200" baseline="0">
                <a:solidFill>
                  <a:schemeClr val="dk1">
                    <a:lumMod val="65000"/>
                    <a:lumOff val="35000"/>
                  </a:schemeClr>
                </a:solidFill>
                <a:latin typeface="+mn-lt"/>
                <a:ea typeface="+mn-ea"/>
                <a:cs typeface="+mn-cs"/>
              </a:defRPr>
            </a:pPr>
            <a:endParaRPr lang="en-US"/>
          </a:p>
        </c:txPr>
        <c:crossAx val="856739944"/>
        <c:crosses val="autoZero"/>
        <c:auto val="1"/>
        <c:lblAlgn val="ctr"/>
        <c:lblOffset val="100"/>
        <c:noMultiLvlLbl val="0"/>
      </c:catAx>
      <c:valAx>
        <c:axId val="856739944"/>
        <c:scaling>
          <c:orientation val="minMax"/>
        </c:scaling>
        <c:delete val="1"/>
        <c:axPos val="l"/>
        <c:numFmt formatCode="#,##0.00" sourceLinked="1"/>
        <c:majorTickMark val="none"/>
        <c:minorTickMark val="none"/>
        <c:tickLblPos val="nextTo"/>
        <c:crossAx val="856733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2"/>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manualLayout>
          <c:layoutTarget val="inner"/>
          <c:xMode val="edge"/>
          <c:yMode val="edge"/>
          <c:x val="9.5690144896271534E-2"/>
          <c:y val="0.10749263461178386"/>
          <c:w val="0.80861988997950596"/>
          <c:h val="0.78126942088126206"/>
        </c:manualLayout>
      </c:layout>
      <c:doughnutChart>
        <c:varyColors val="1"/>
        <c:ser>
          <c:idx val="0"/>
          <c:order val="0"/>
          <c:tx>
            <c:strRef>
              <c:f>Sheet1!$B$1</c:f>
              <c:strCache>
                <c:ptCount val="1"/>
                <c:pt idx="0">
                  <c:v>IRR (%)</c:v>
                </c:pt>
              </c:strCache>
            </c:strRef>
          </c:tx>
          <c:dPt>
            <c:idx val="0"/>
            <c:bubble3D val="0"/>
            <c:spPr>
              <a:solidFill>
                <a:schemeClr val="accent1"/>
              </a:solidFill>
              <a:ln>
                <a:noFill/>
              </a:ln>
              <a:effectLst>
                <a:outerShdw blurRad="317500" algn="ctr" rotWithShape="0">
                  <a:prstClr val="black">
                    <a:alpha val="25000"/>
                  </a:prstClr>
                </a:outerShdw>
              </a:effectLst>
            </c:spPr>
          </c:dPt>
          <c:dPt>
            <c:idx val="1"/>
            <c:bubble3D val="0"/>
            <c:spPr>
              <a:solidFill>
                <a:schemeClr val="accent2"/>
              </a:solidFill>
              <a:ln>
                <a:noFill/>
              </a:ln>
              <a:effectLst>
                <a:outerShdw blurRad="317500" algn="ctr" rotWithShape="0">
                  <a:prstClr val="black">
                    <a:alpha val="25000"/>
                  </a:prstClr>
                </a:outerShdw>
              </a:effectLst>
            </c:spPr>
          </c:dPt>
          <c:dPt>
            <c:idx val="2"/>
            <c:bubble3D val="0"/>
            <c:spPr>
              <a:solidFill>
                <a:schemeClr val="accent3"/>
              </a:solidFill>
              <a:ln>
                <a:noFill/>
              </a:ln>
              <a:effectLst>
                <a:outerShdw blurRad="317500" algn="ctr" rotWithShape="0">
                  <a:prstClr val="black">
                    <a:alpha val="25000"/>
                  </a:prstClr>
                </a:outerShdw>
              </a:effectLst>
            </c:spPr>
          </c:dPt>
          <c:dPt>
            <c:idx val="3"/>
            <c:bubble3D val="0"/>
            <c:spPr>
              <a:solidFill>
                <a:schemeClr val="accent4"/>
              </a:solidFill>
              <a:ln>
                <a:noFill/>
              </a:ln>
              <a:effectLst>
                <a:outerShdw blurRad="317500" algn="ctr" rotWithShape="0">
                  <a:prstClr val="black">
                    <a:alpha val="25000"/>
                  </a:prstClr>
                </a:outerShdw>
              </a:effectLst>
            </c:spPr>
          </c:dPt>
          <c:dPt>
            <c:idx val="4"/>
            <c:bubble3D val="0"/>
            <c:spPr>
              <a:solidFill>
                <a:schemeClr val="accent5"/>
              </a:solidFill>
              <a:ln>
                <a:noFill/>
              </a:ln>
              <a:effectLst>
                <a:outerShdw blurRad="317500" algn="ctr" rotWithShape="0">
                  <a:prstClr val="black">
                    <a:alpha val="25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Mirira/Maragua Ridge</c:v>
                </c:pt>
                <c:pt idx="1">
                  <c:v>Kambiti</c:v>
                </c:pt>
                <c:pt idx="2">
                  <c:v>Ithanga/Kakuzi</c:v>
                </c:pt>
                <c:pt idx="3">
                  <c:v>Kamahuha</c:v>
                </c:pt>
                <c:pt idx="4">
                  <c:v>Makuyu-Pundamilia</c:v>
                </c:pt>
              </c:strCache>
            </c:strRef>
          </c:cat>
          <c:val>
            <c:numRef>
              <c:f>Sheet1!$B$2:$B$6</c:f>
              <c:numCache>
                <c:formatCode>General</c:formatCode>
                <c:ptCount val="5"/>
                <c:pt idx="0">
                  <c:v>22</c:v>
                </c:pt>
                <c:pt idx="1">
                  <c:v>24.52</c:v>
                </c:pt>
                <c:pt idx="2">
                  <c:v>29.31</c:v>
                </c:pt>
                <c:pt idx="3">
                  <c:v>22.49</c:v>
                </c:pt>
                <c:pt idx="4">
                  <c:v>35</c:v>
                </c:pt>
              </c:numCache>
            </c:numRef>
          </c:val>
          <c:extLst>
            <c:ext xmlns:c16="http://schemas.microsoft.com/office/drawing/2014/chart" uri="{C3380CC4-5D6E-409C-BE32-E72D297353CC}">
              <c16:uniqueId val="{00000000-A081-491F-AA3D-F7167C179893}"/>
            </c:ext>
          </c:extLst>
        </c:ser>
        <c:dLbls>
          <c:showLegendKey val="0"/>
          <c:showVal val="1"/>
          <c:showCatName val="0"/>
          <c:showSerName val="0"/>
          <c:showPercent val="0"/>
          <c:showBubbleSize val="0"/>
          <c:showLeaderLines val="1"/>
        </c:dLbls>
        <c:firstSliceAng val="0"/>
        <c:holeSize val="70"/>
      </c:doughnut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87">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solidFill>
        <a:schemeClr val="lt1"/>
      </a:solidFill>
      <a:sp3d/>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34">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330" kern="120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cs:styleClr val="auto"/>
    </cs:fontRef>
    <cs:spPr/>
    <cs:defRPr sz="1197" b="1" i="0" u="none" strike="noStrike" kern="1200" baseline="0"/>
  </cs:dataLabel>
  <cs:dataLabelCallout>
    <cs:lnRef idx="0"/>
    <cs:fillRef idx="0"/>
    <cs:effectRef idx="0"/>
    <cs:fontRef idx="minor">
      <a:schemeClr val="dk1">
        <a:lumMod val="65000"/>
        <a:lumOff val="35000"/>
      </a:schemeClr>
    </cs:fontRef>
    <cs:spPr>
      <a:solidFill>
        <a:schemeClr val="lt1"/>
      </a:solidFill>
      <a:ln w="9575">
        <a:solidFill>
          <a:schemeClr val="lt1">
            <a:lumMod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19050" cap="rnd" cmpd="sng" algn="ctr">
        <a:solidFill>
          <a:schemeClr val="phClr">
            <a:shade val="95000"/>
            <a:satMod val="105000"/>
          </a:schemeClr>
        </a:solidFill>
        <a:round/>
      </a:ln>
    </cs:spPr>
  </cs:dataPointLine>
  <cs:dataPointMarker>
    <cs:lnRef idx="0"/>
    <cs:fillRef idx="0"/>
    <cs:effectRef idx="0"/>
    <cs:fontRef idx="minor">
      <a:schemeClr val="dk1"/>
    </cs:fontRef>
    <cs:spPr>
      <a:solidFill>
        <a:schemeClr val="lt1"/>
      </a:solidFill>
    </cs:spPr>
  </cs:dataPointMarker>
  <cs:dataPointMarkerLayout symbol="circle" size="17"/>
  <cs:dataPointWireframe>
    <cs:lnRef idx="0">
      <cs:styleClr val="auto"/>
    </cs:lnRef>
    <cs:fillRef idx="1"/>
    <cs:effectRef idx="0"/>
    <cs:fontRef idx="minor">
      <a:schemeClr val="dk1"/>
    </cs:fontRef>
    <cs:spPr>
      <a:ln w="9525">
        <a:solidFill>
          <a:schemeClr val="phClr"/>
        </a:solidFill>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35000"/>
            <a:lumOff val="65000"/>
          </a:schemeClr>
        </a:solidFill>
      </a:ln>
    </cs:spPr>
  </cs:dropLine>
  <cs:errorBar>
    <cs:lnRef idx="0"/>
    <cs:fillRef idx="0"/>
    <cs:effectRef idx="0"/>
    <cs:fontRef idx="minor">
      <a:schemeClr val="dk1"/>
    </cs:fontRef>
    <cs:spPr>
      <a:ln w="9525">
        <a:solidFill>
          <a:schemeClr val="dk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ln>
    </cs:spPr>
  </cs:seriesLine>
  <cs:title>
    <cs:lnRef idx="0"/>
    <cs:fillRef idx="0"/>
    <cs:effectRef idx="0"/>
    <cs:fontRef idx="minor">
      <a:schemeClr val="dk1"/>
    </cs:fontRef>
    <cs:defRPr sz="1915" b="0" kern="1200" cap="all" spc="0" baseline="0">
      <a:gradFill>
        <a:gsLst>
          <a:gs pos="0">
            <a:schemeClr val="dk1">
              <a:lumMod val="50000"/>
              <a:lumOff val="50000"/>
            </a:schemeClr>
          </a:gs>
          <a:gs pos="100000">
            <a:schemeClr val="dk1">
              <a:lumMod val="85000"/>
              <a:lumOff val="15000"/>
            </a:schemeClr>
          </a:gs>
        </a:gsLst>
        <a:lin ang="5400000" scaled="0"/>
      </a:gradFill>
    </cs:defRPr>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50000"/>
            <a:lumOff val="50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A31AC5-28A4-4624-B5E5-46DBEB404822}"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B35A66C6-C91C-4D05-AABC-70AE08B20C14}">
      <dgm:prSet phldrT="[Text]" custT="1"/>
      <dgm:spPr/>
      <dgm:t>
        <a:bodyPr/>
        <a:lstStyle/>
        <a:p>
          <a:r>
            <a:rPr lang="en-US" sz="1400" dirty="0"/>
            <a:t>Assumptions</a:t>
          </a:r>
        </a:p>
      </dgm:t>
    </dgm:pt>
    <dgm:pt modelId="{5084C5CC-E179-40C3-8309-337205890B53}" type="parTrans" cxnId="{24A3CFEB-D1FA-4A16-873F-EED2A477DF2B}">
      <dgm:prSet/>
      <dgm:spPr/>
      <dgm:t>
        <a:bodyPr/>
        <a:lstStyle/>
        <a:p>
          <a:endParaRPr lang="en-US" sz="2000"/>
        </a:p>
      </dgm:t>
    </dgm:pt>
    <dgm:pt modelId="{2446EEBA-09B2-42FE-8E62-E64D2B394B8E}" type="sibTrans" cxnId="{24A3CFEB-D1FA-4A16-873F-EED2A477DF2B}">
      <dgm:prSet/>
      <dgm:spPr/>
      <dgm:t>
        <a:bodyPr/>
        <a:lstStyle/>
        <a:p>
          <a:endParaRPr lang="en-US" sz="2000"/>
        </a:p>
      </dgm:t>
    </dgm:pt>
    <dgm:pt modelId="{6DFE3C16-0BE9-42BD-8DA3-23950A4560CF}">
      <dgm:prSet phldrT="[Text]" custT="1"/>
      <dgm:spPr/>
      <dgm:t>
        <a:bodyPr/>
        <a:lstStyle/>
        <a:p>
          <a:pPr algn="l">
            <a:buFont typeface="Arial" panose="020B0604020202020204" pitchFamily="34" charset="0"/>
            <a:buChar char="•"/>
          </a:pPr>
          <a:r>
            <a:rPr lang="en-US" sz="1400" dirty="0"/>
            <a:t>Project operation, maintenance and replacement costs presented as a percentage of their respective investment costs:</a:t>
          </a:r>
        </a:p>
        <a:p>
          <a:pPr algn="l">
            <a:buFont typeface="Arial" panose="020B0604020202020204" pitchFamily="34" charset="0"/>
            <a:buChar char="•"/>
          </a:pPr>
          <a:r>
            <a:rPr lang="en-US" sz="1400" dirty="0"/>
            <a:t>Intake works and Sedimentation tank-2.5%</a:t>
          </a:r>
        </a:p>
        <a:p>
          <a:r>
            <a:rPr lang="en-US" sz="1400" dirty="0"/>
            <a:t> Roads, river and gully crossings -2%</a:t>
          </a:r>
        </a:p>
        <a:p>
          <a:r>
            <a:rPr lang="en-US" sz="1400" dirty="0"/>
            <a:t> Water conveyancing system-2%</a:t>
          </a:r>
        </a:p>
        <a:p>
          <a:r>
            <a:rPr lang="en-US" sz="1400" dirty="0"/>
            <a:t> Both the costs of Project replacement and environmental mitigation are taken each at </a:t>
          </a:r>
        </a:p>
        <a:p>
          <a:r>
            <a:rPr lang="en-US" sz="1400" dirty="0"/>
            <a:t>5% of the project costs </a:t>
          </a:r>
        </a:p>
      </dgm:t>
    </dgm:pt>
    <dgm:pt modelId="{1C0B3E17-65BE-456B-B0F9-6986F9A9F9E8}" type="parTrans" cxnId="{973D9E50-FA00-4710-9145-BBDB2589C613}">
      <dgm:prSet/>
      <dgm:spPr/>
      <dgm:t>
        <a:bodyPr/>
        <a:lstStyle/>
        <a:p>
          <a:endParaRPr lang="en-US" sz="2000"/>
        </a:p>
      </dgm:t>
    </dgm:pt>
    <dgm:pt modelId="{C5CF06D9-0280-4A86-9455-682FF1DE98A1}" type="sibTrans" cxnId="{973D9E50-FA00-4710-9145-BBDB2589C613}">
      <dgm:prSet/>
      <dgm:spPr/>
      <dgm:t>
        <a:bodyPr/>
        <a:lstStyle/>
        <a:p>
          <a:endParaRPr lang="en-US" sz="2000"/>
        </a:p>
      </dgm:t>
    </dgm:pt>
    <dgm:pt modelId="{D4E11420-AA52-4A12-8720-BBDAB11ECD5B}">
      <dgm:prSet phldrT="[Text]" custT="1"/>
      <dgm:spPr/>
      <dgm:t>
        <a:bodyPr/>
        <a:lstStyle/>
        <a:p>
          <a:pPr algn="just"/>
          <a:r>
            <a:rPr lang="en-US" sz="1400" dirty="0"/>
            <a:t>Development of crop production: Switching from mainly subsistence rain fed production to </a:t>
          </a:r>
        </a:p>
        <a:p>
          <a:r>
            <a:rPr lang="en-US" sz="1400" dirty="0"/>
            <a:t>irrigated subsistence and commercial vegetable and cereals production will be a major change for the farmers.</a:t>
          </a:r>
        </a:p>
      </dgm:t>
    </dgm:pt>
    <dgm:pt modelId="{08A58DF7-5B8E-469A-8E38-640C99622FB2}" type="parTrans" cxnId="{BB4A78FC-24D0-4EE3-A1E2-E2D7E1B00294}">
      <dgm:prSet/>
      <dgm:spPr/>
      <dgm:t>
        <a:bodyPr/>
        <a:lstStyle/>
        <a:p>
          <a:endParaRPr lang="en-US" sz="2000"/>
        </a:p>
      </dgm:t>
    </dgm:pt>
    <dgm:pt modelId="{06B9E5CA-DFD5-4A7D-9C19-833DA269E138}" type="sibTrans" cxnId="{BB4A78FC-24D0-4EE3-A1E2-E2D7E1B00294}">
      <dgm:prSet/>
      <dgm:spPr/>
      <dgm:t>
        <a:bodyPr/>
        <a:lstStyle/>
        <a:p>
          <a:endParaRPr lang="en-US" sz="2000"/>
        </a:p>
      </dgm:t>
    </dgm:pt>
    <dgm:pt modelId="{94561BD7-1946-43E9-BBE1-579402F59498}">
      <dgm:prSet phldrT="[Text]" custT="1"/>
      <dgm:spPr/>
      <dgm:t>
        <a:bodyPr/>
        <a:lstStyle/>
        <a:p>
          <a:pPr algn="just"/>
          <a:r>
            <a:rPr lang="en-US" sz="1400" dirty="0"/>
            <a:t>It is assumed that the economic lifespan of the scheme is 25 years after finalizing the construction activities (excluding 1-year defects period)</a:t>
          </a:r>
        </a:p>
      </dgm:t>
    </dgm:pt>
    <dgm:pt modelId="{B4C0D03B-EA88-45E1-A1DB-E772D9EAB085}" type="parTrans" cxnId="{865B9EC4-E167-45C5-A6BE-600CB0A4D5EA}">
      <dgm:prSet/>
      <dgm:spPr/>
      <dgm:t>
        <a:bodyPr/>
        <a:lstStyle/>
        <a:p>
          <a:endParaRPr lang="en-US" sz="2000"/>
        </a:p>
      </dgm:t>
    </dgm:pt>
    <dgm:pt modelId="{6F470697-CA06-4F0B-A27F-288084B9DCB7}" type="sibTrans" cxnId="{865B9EC4-E167-45C5-A6BE-600CB0A4D5EA}">
      <dgm:prSet/>
      <dgm:spPr/>
      <dgm:t>
        <a:bodyPr/>
        <a:lstStyle/>
        <a:p>
          <a:endParaRPr lang="en-US" sz="2000"/>
        </a:p>
      </dgm:t>
    </dgm:pt>
    <dgm:pt modelId="{DAF0217D-A352-46E2-8873-AA70414FF8AE}">
      <dgm:prSet phldrT="[Text]" phldr="1"/>
      <dgm:spPr/>
      <dgm:t>
        <a:bodyPr/>
        <a:lstStyle/>
        <a:p>
          <a:endParaRPr lang="en-US" sz="2000"/>
        </a:p>
      </dgm:t>
    </dgm:pt>
    <dgm:pt modelId="{A7BF066E-80B0-41D3-8FD3-37E17BED01D6}" type="parTrans" cxnId="{F728EE17-6196-4E38-A2D2-2EFE1D14B9FD}">
      <dgm:prSet/>
      <dgm:spPr/>
      <dgm:t>
        <a:bodyPr/>
        <a:lstStyle/>
        <a:p>
          <a:endParaRPr lang="en-US" sz="2000"/>
        </a:p>
      </dgm:t>
    </dgm:pt>
    <dgm:pt modelId="{579C46DB-A036-428A-8A26-131C6AB9D2F1}" type="sibTrans" cxnId="{F728EE17-6196-4E38-A2D2-2EFE1D14B9FD}">
      <dgm:prSet/>
      <dgm:spPr/>
      <dgm:t>
        <a:bodyPr/>
        <a:lstStyle/>
        <a:p>
          <a:endParaRPr lang="en-US" sz="2000"/>
        </a:p>
      </dgm:t>
    </dgm:pt>
    <dgm:pt modelId="{E8323CC8-E6A6-46F2-9D8B-5D77F242E360}">
      <dgm:prSet custT="1"/>
      <dgm:spPr/>
      <dgm:t>
        <a:bodyPr/>
        <a:lstStyle/>
        <a:p>
          <a:pPr algn="l">
            <a:buFont typeface="Arial" panose="020B0604020202020204" pitchFamily="34" charset="0"/>
            <a:buChar char="•"/>
          </a:pPr>
          <a:r>
            <a:rPr lang="en-US" sz="1400" dirty="0"/>
            <a:t>The investment cost is assumed over 3 years as follows: 40% in both year 1 and year 2 and 20% in year 3</a:t>
          </a:r>
        </a:p>
      </dgm:t>
    </dgm:pt>
    <dgm:pt modelId="{119BC9E3-C0DE-4E7A-81C4-5D503828184E}" type="parTrans" cxnId="{A67D9957-F5D1-40F2-AE13-1D7038DCE998}">
      <dgm:prSet/>
      <dgm:spPr/>
      <dgm:t>
        <a:bodyPr/>
        <a:lstStyle/>
        <a:p>
          <a:endParaRPr lang="en-US" sz="2000"/>
        </a:p>
      </dgm:t>
    </dgm:pt>
    <dgm:pt modelId="{D4BB9960-9738-4045-B92F-6E5557060D47}" type="sibTrans" cxnId="{A67D9957-F5D1-40F2-AE13-1D7038DCE998}">
      <dgm:prSet/>
      <dgm:spPr/>
      <dgm:t>
        <a:bodyPr/>
        <a:lstStyle/>
        <a:p>
          <a:endParaRPr lang="en-US" sz="2000"/>
        </a:p>
      </dgm:t>
    </dgm:pt>
    <dgm:pt modelId="{33AD0DDD-86EE-4173-8AD7-DA4B3E20DE19}" type="pres">
      <dgm:prSet presAssocID="{35A31AC5-28A4-4624-B5E5-46DBEB404822}" presName="diagram" presStyleCnt="0">
        <dgm:presLayoutVars>
          <dgm:chMax val="1"/>
          <dgm:dir/>
          <dgm:animLvl val="ctr"/>
          <dgm:resizeHandles val="exact"/>
        </dgm:presLayoutVars>
      </dgm:prSet>
      <dgm:spPr/>
    </dgm:pt>
    <dgm:pt modelId="{E9B73DC1-C098-4BFA-9FF7-1BAFB2EE2FF0}" type="pres">
      <dgm:prSet presAssocID="{35A31AC5-28A4-4624-B5E5-46DBEB404822}" presName="matrix" presStyleCnt="0"/>
      <dgm:spPr/>
    </dgm:pt>
    <dgm:pt modelId="{17A0CC5B-E6CE-4FE9-ABC0-D7181BF84B8D}" type="pres">
      <dgm:prSet presAssocID="{35A31AC5-28A4-4624-B5E5-46DBEB404822}" presName="tile1" presStyleLbl="node1" presStyleIdx="0" presStyleCnt="4"/>
      <dgm:spPr/>
    </dgm:pt>
    <dgm:pt modelId="{B4A5D5E4-556A-4A59-BFCC-58693E1D3F98}" type="pres">
      <dgm:prSet presAssocID="{35A31AC5-28A4-4624-B5E5-46DBEB404822}" presName="tile1text" presStyleLbl="node1" presStyleIdx="0" presStyleCnt="4">
        <dgm:presLayoutVars>
          <dgm:chMax val="0"/>
          <dgm:chPref val="0"/>
          <dgm:bulletEnabled val="1"/>
        </dgm:presLayoutVars>
      </dgm:prSet>
      <dgm:spPr/>
    </dgm:pt>
    <dgm:pt modelId="{ECF67D69-C6A3-42FE-B7DA-1E80934457E7}" type="pres">
      <dgm:prSet presAssocID="{35A31AC5-28A4-4624-B5E5-46DBEB404822}" presName="tile2" presStyleLbl="node1" presStyleIdx="1" presStyleCnt="4"/>
      <dgm:spPr/>
    </dgm:pt>
    <dgm:pt modelId="{A3004573-7BB6-44F8-8C5E-9605E1B7A5A4}" type="pres">
      <dgm:prSet presAssocID="{35A31AC5-28A4-4624-B5E5-46DBEB404822}" presName="tile2text" presStyleLbl="node1" presStyleIdx="1" presStyleCnt="4">
        <dgm:presLayoutVars>
          <dgm:chMax val="0"/>
          <dgm:chPref val="0"/>
          <dgm:bulletEnabled val="1"/>
        </dgm:presLayoutVars>
      </dgm:prSet>
      <dgm:spPr/>
    </dgm:pt>
    <dgm:pt modelId="{7E433FDD-FC3C-4276-8C27-E017912D32A3}" type="pres">
      <dgm:prSet presAssocID="{35A31AC5-28A4-4624-B5E5-46DBEB404822}" presName="tile3" presStyleLbl="node1" presStyleIdx="2" presStyleCnt="4" custLinFactNeighborY="0"/>
      <dgm:spPr/>
    </dgm:pt>
    <dgm:pt modelId="{EF44D9AB-5A4F-403D-B7B6-53F1AF00F1B6}" type="pres">
      <dgm:prSet presAssocID="{35A31AC5-28A4-4624-B5E5-46DBEB404822}" presName="tile3text" presStyleLbl="node1" presStyleIdx="2" presStyleCnt="4">
        <dgm:presLayoutVars>
          <dgm:chMax val="0"/>
          <dgm:chPref val="0"/>
          <dgm:bulletEnabled val="1"/>
        </dgm:presLayoutVars>
      </dgm:prSet>
      <dgm:spPr/>
    </dgm:pt>
    <dgm:pt modelId="{BEF404C0-945A-4D8F-A042-3931512746EC}" type="pres">
      <dgm:prSet presAssocID="{35A31AC5-28A4-4624-B5E5-46DBEB404822}" presName="tile4" presStyleLbl="node1" presStyleIdx="3" presStyleCnt="4"/>
      <dgm:spPr/>
    </dgm:pt>
    <dgm:pt modelId="{B08656FD-D714-45BB-A925-5288907792CE}" type="pres">
      <dgm:prSet presAssocID="{35A31AC5-28A4-4624-B5E5-46DBEB404822}" presName="tile4text" presStyleLbl="node1" presStyleIdx="3" presStyleCnt="4">
        <dgm:presLayoutVars>
          <dgm:chMax val="0"/>
          <dgm:chPref val="0"/>
          <dgm:bulletEnabled val="1"/>
        </dgm:presLayoutVars>
      </dgm:prSet>
      <dgm:spPr/>
    </dgm:pt>
    <dgm:pt modelId="{AE2A7409-DBF7-4510-8AE9-0A0FD269A0D0}" type="pres">
      <dgm:prSet presAssocID="{35A31AC5-28A4-4624-B5E5-46DBEB404822}" presName="centerTile" presStyleLbl="fgShp" presStyleIdx="0" presStyleCnt="1">
        <dgm:presLayoutVars>
          <dgm:chMax val="0"/>
          <dgm:chPref val="0"/>
        </dgm:presLayoutVars>
      </dgm:prSet>
      <dgm:spPr/>
    </dgm:pt>
  </dgm:ptLst>
  <dgm:cxnLst>
    <dgm:cxn modelId="{93F4F114-282F-42A8-8132-20319DF6E13E}" type="presOf" srcId="{6DFE3C16-0BE9-42BD-8DA3-23950A4560CF}" destId="{17A0CC5B-E6CE-4FE9-ABC0-D7181BF84B8D}" srcOrd="0" destOrd="0" presId="urn:microsoft.com/office/officeart/2005/8/layout/matrix1"/>
    <dgm:cxn modelId="{F728EE17-6196-4E38-A2D2-2EFE1D14B9FD}" srcId="{B35A66C6-C91C-4D05-AABC-70AE08B20C14}" destId="{DAF0217D-A352-46E2-8873-AA70414FF8AE}" srcOrd="4" destOrd="0" parTransId="{A7BF066E-80B0-41D3-8FD3-37E17BED01D6}" sibTransId="{579C46DB-A036-428A-8A26-131C6AB9D2F1}"/>
    <dgm:cxn modelId="{1DAFE318-6641-4F10-BB63-1590002B21A2}" type="presOf" srcId="{94561BD7-1946-43E9-BBE1-579402F59498}" destId="{BEF404C0-945A-4D8F-A042-3931512746EC}" srcOrd="0" destOrd="0" presId="urn:microsoft.com/office/officeart/2005/8/layout/matrix1"/>
    <dgm:cxn modelId="{96203F36-437E-46EA-9676-9A7EC6537428}" type="presOf" srcId="{35A31AC5-28A4-4624-B5E5-46DBEB404822}" destId="{33AD0DDD-86EE-4173-8AD7-DA4B3E20DE19}" srcOrd="0" destOrd="0" presId="urn:microsoft.com/office/officeart/2005/8/layout/matrix1"/>
    <dgm:cxn modelId="{E214D567-4DEC-4FC2-8A7C-496F2989CC13}" type="presOf" srcId="{E8323CC8-E6A6-46F2-9D8B-5D77F242E360}" destId="{A3004573-7BB6-44F8-8C5E-9605E1B7A5A4}" srcOrd="1" destOrd="0" presId="urn:microsoft.com/office/officeart/2005/8/layout/matrix1"/>
    <dgm:cxn modelId="{973D9E50-FA00-4710-9145-BBDB2589C613}" srcId="{B35A66C6-C91C-4D05-AABC-70AE08B20C14}" destId="{6DFE3C16-0BE9-42BD-8DA3-23950A4560CF}" srcOrd="0" destOrd="0" parTransId="{1C0B3E17-65BE-456B-B0F9-6986F9A9F9E8}" sibTransId="{C5CF06D9-0280-4A86-9455-682FF1DE98A1}"/>
    <dgm:cxn modelId="{EB8F5455-2FB2-4B5D-9BD9-8254D67796DB}" type="presOf" srcId="{94561BD7-1946-43E9-BBE1-579402F59498}" destId="{B08656FD-D714-45BB-A925-5288907792CE}" srcOrd="1" destOrd="0" presId="urn:microsoft.com/office/officeart/2005/8/layout/matrix1"/>
    <dgm:cxn modelId="{A67D9957-F5D1-40F2-AE13-1D7038DCE998}" srcId="{B35A66C6-C91C-4D05-AABC-70AE08B20C14}" destId="{E8323CC8-E6A6-46F2-9D8B-5D77F242E360}" srcOrd="1" destOrd="0" parTransId="{119BC9E3-C0DE-4E7A-81C4-5D503828184E}" sibTransId="{D4BB9960-9738-4045-B92F-6E5557060D47}"/>
    <dgm:cxn modelId="{7FDED77A-E9C7-46F5-AF57-1ED0A3F4BE01}" type="presOf" srcId="{B35A66C6-C91C-4D05-AABC-70AE08B20C14}" destId="{AE2A7409-DBF7-4510-8AE9-0A0FD269A0D0}" srcOrd="0" destOrd="0" presId="urn:microsoft.com/office/officeart/2005/8/layout/matrix1"/>
    <dgm:cxn modelId="{AA914B9B-BBE5-4A05-BD44-AD21482D0729}" type="presOf" srcId="{6DFE3C16-0BE9-42BD-8DA3-23950A4560CF}" destId="{B4A5D5E4-556A-4A59-BFCC-58693E1D3F98}" srcOrd="1" destOrd="0" presId="urn:microsoft.com/office/officeart/2005/8/layout/matrix1"/>
    <dgm:cxn modelId="{865B9EC4-E167-45C5-A6BE-600CB0A4D5EA}" srcId="{B35A66C6-C91C-4D05-AABC-70AE08B20C14}" destId="{94561BD7-1946-43E9-BBE1-579402F59498}" srcOrd="3" destOrd="0" parTransId="{B4C0D03B-EA88-45E1-A1DB-E772D9EAB085}" sibTransId="{6F470697-CA06-4F0B-A27F-288084B9DCB7}"/>
    <dgm:cxn modelId="{34FD3DCD-7921-497B-ABCC-E39D17B169CC}" type="presOf" srcId="{D4E11420-AA52-4A12-8720-BBDAB11ECD5B}" destId="{EF44D9AB-5A4F-403D-B7B6-53F1AF00F1B6}" srcOrd="1" destOrd="0" presId="urn:microsoft.com/office/officeart/2005/8/layout/matrix1"/>
    <dgm:cxn modelId="{911313D6-93E0-48A3-889D-975B40CFE92E}" type="presOf" srcId="{D4E11420-AA52-4A12-8720-BBDAB11ECD5B}" destId="{7E433FDD-FC3C-4276-8C27-E017912D32A3}" srcOrd="0" destOrd="0" presId="urn:microsoft.com/office/officeart/2005/8/layout/matrix1"/>
    <dgm:cxn modelId="{24A3CFEB-D1FA-4A16-873F-EED2A477DF2B}" srcId="{35A31AC5-28A4-4624-B5E5-46DBEB404822}" destId="{B35A66C6-C91C-4D05-AABC-70AE08B20C14}" srcOrd="0" destOrd="0" parTransId="{5084C5CC-E179-40C3-8309-337205890B53}" sibTransId="{2446EEBA-09B2-42FE-8E62-E64D2B394B8E}"/>
    <dgm:cxn modelId="{A6A1AAF4-7617-4D8B-85A3-97B5E233A97D}" type="presOf" srcId="{E8323CC8-E6A6-46F2-9D8B-5D77F242E360}" destId="{ECF67D69-C6A3-42FE-B7DA-1E80934457E7}" srcOrd="0" destOrd="0" presId="urn:microsoft.com/office/officeart/2005/8/layout/matrix1"/>
    <dgm:cxn modelId="{BB4A78FC-24D0-4EE3-A1E2-E2D7E1B00294}" srcId="{B35A66C6-C91C-4D05-AABC-70AE08B20C14}" destId="{D4E11420-AA52-4A12-8720-BBDAB11ECD5B}" srcOrd="2" destOrd="0" parTransId="{08A58DF7-5B8E-469A-8E38-640C99622FB2}" sibTransId="{06B9E5CA-DFD5-4A7D-9C19-833DA269E138}"/>
    <dgm:cxn modelId="{B250E517-26B5-41D3-9C84-F563BA6EAD1E}" type="presParOf" srcId="{33AD0DDD-86EE-4173-8AD7-DA4B3E20DE19}" destId="{E9B73DC1-C098-4BFA-9FF7-1BAFB2EE2FF0}" srcOrd="0" destOrd="0" presId="urn:microsoft.com/office/officeart/2005/8/layout/matrix1"/>
    <dgm:cxn modelId="{7BF9BA65-7429-4C3F-8BD6-637A5BC7837D}" type="presParOf" srcId="{E9B73DC1-C098-4BFA-9FF7-1BAFB2EE2FF0}" destId="{17A0CC5B-E6CE-4FE9-ABC0-D7181BF84B8D}" srcOrd="0" destOrd="0" presId="urn:microsoft.com/office/officeart/2005/8/layout/matrix1"/>
    <dgm:cxn modelId="{833C735A-99C9-4DEE-9C2A-3E09EB26384C}" type="presParOf" srcId="{E9B73DC1-C098-4BFA-9FF7-1BAFB2EE2FF0}" destId="{B4A5D5E4-556A-4A59-BFCC-58693E1D3F98}" srcOrd="1" destOrd="0" presId="urn:microsoft.com/office/officeart/2005/8/layout/matrix1"/>
    <dgm:cxn modelId="{5A67499A-BBB7-43B6-8CE6-76376828E7E9}" type="presParOf" srcId="{E9B73DC1-C098-4BFA-9FF7-1BAFB2EE2FF0}" destId="{ECF67D69-C6A3-42FE-B7DA-1E80934457E7}" srcOrd="2" destOrd="0" presId="urn:microsoft.com/office/officeart/2005/8/layout/matrix1"/>
    <dgm:cxn modelId="{87EE4B00-02BE-44B6-AD00-354DAFE81A6C}" type="presParOf" srcId="{E9B73DC1-C098-4BFA-9FF7-1BAFB2EE2FF0}" destId="{A3004573-7BB6-44F8-8C5E-9605E1B7A5A4}" srcOrd="3" destOrd="0" presId="urn:microsoft.com/office/officeart/2005/8/layout/matrix1"/>
    <dgm:cxn modelId="{9AE1FC70-C601-4EF8-85B5-196DE10374C4}" type="presParOf" srcId="{E9B73DC1-C098-4BFA-9FF7-1BAFB2EE2FF0}" destId="{7E433FDD-FC3C-4276-8C27-E017912D32A3}" srcOrd="4" destOrd="0" presId="urn:microsoft.com/office/officeart/2005/8/layout/matrix1"/>
    <dgm:cxn modelId="{4F8E152A-DB6A-4B9B-80B4-39430C198AE2}" type="presParOf" srcId="{E9B73DC1-C098-4BFA-9FF7-1BAFB2EE2FF0}" destId="{EF44D9AB-5A4F-403D-B7B6-53F1AF00F1B6}" srcOrd="5" destOrd="0" presId="urn:microsoft.com/office/officeart/2005/8/layout/matrix1"/>
    <dgm:cxn modelId="{572CF684-F42F-4ED2-871B-4BE5EE19E07B}" type="presParOf" srcId="{E9B73DC1-C098-4BFA-9FF7-1BAFB2EE2FF0}" destId="{BEF404C0-945A-4D8F-A042-3931512746EC}" srcOrd="6" destOrd="0" presId="urn:microsoft.com/office/officeart/2005/8/layout/matrix1"/>
    <dgm:cxn modelId="{62D71E4A-6C1C-4F49-B8F7-9F300FE012F2}" type="presParOf" srcId="{E9B73DC1-C098-4BFA-9FF7-1BAFB2EE2FF0}" destId="{B08656FD-D714-45BB-A925-5288907792CE}" srcOrd="7" destOrd="0" presId="urn:microsoft.com/office/officeart/2005/8/layout/matrix1"/>
    <dgm:cxn modelId="{F533ED02-845E-4468-AB28-077E52864135}" type="presParOf" srcId="{33AD0DDD-86EE-4173-8AD7-DA4B3E20DE19}" destId="{AE2A7409-DBF7-4510-8AE9-0A0FD269A0D0}"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A0CC5B-E6CE-4FE9-ABC0-D7181BF84B8D}">
      <dsp:nvSpPr>
        <dsp:cNvPr id="0" name=""/>
        <dsp:cNvSpPr/>
      </dsp:nvSpPr>
      <dsp:spPr>
        <a:xfrm rot="16200000">
          <a:off x="1608666" y="-1608666"/>
          <a:ext cx="2611966" cy="58293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lang="en-US" sz="1400" kern="1200" dirty="0"/>
            <a:t>Project operation, maintenance and replacement costs presented as a percentage of their respective investment costs:</a:t>
          </a:r>
        </a:p>
        <a:p>
          <a:pPr marL="0" lvl="0" indent="0" algn="l" defTabSz="622300">
            <a:lnSpc>
              <a:spcPct val="90000"/>
            </a:lnSpc>
            <a:spcBef>
              <a:spcPct val="0"/>
            </a:spcBef>
            <a:spcAft>
              <a:spcPct val="35000"/>
            </a:spcAft>
            <a:buFont typeface="Arial" panose="020B0604020202020204" pitchFamily="34" charset="0"/>
            <a:buNone/>
          </a:pPr>
          <a:r>
            <a:rPr lang="en-US" sz="1400" kern="1200" dirty="0"/>
            <a:t>Intake works and Sedimentation tank-2.5%</a:t>
          </a:r>
        </a:p>
        <a:p>
          <a:pPr marL="0" lvl="0" indent="0" defTabSz="622300">
            <a:lnSpc>
              <a:spcPct val="90000"/>
            </a:lnSpc>
            <a:spcBef>
              <a:spcPct val="0"/>
            </a:spcBef>
            <a:spcAft>
              <a:spcPct val="35000"/>
            </a:spcAft>
            <a:buNone/>
          </a:pPr>
          <a:r>
            <a:rPr lang="en-US" sz="1400" kern="1200" dirty="0"/>
            <a:t> Roads, river and gully crossings -2%</a:t>
          </a:r>
        </a:p>
        <a:p>
          <a:pPr marL="0" lvl="0" indent="0" defTabSz="622300">
            <a:lnSpc>
              <a:spcPct val="90000"/>
            </a:lnSpc>
            <a:spcBef>
              <a:spcPct val="0"/>
            </a:spcBef>
            <a:spcAft>
              <a:spcPct val="35000"/>
            </a:spcAft>
            <a:buNone/>
          </a:pPr>
          <a:r>
            <a:rPr lang="en-US" sz="1400" kern="1200" dirty="0"/>
            <a:t> Water conveyancing system-2%</a:t>
          </a:r>
        </a:p>
        <a:p>
          <a:pPr marL="0" lvl="0" indent="0" defTabSz="622300">
            <a:lnSpc>
              <a:spcPct val="90000"/>
            </a:lnSpc>
            <a:spcBef>
              <a:spcPct val="0"/>
            </a:spcBef>
            <a:spcAft>
              <a:spcPct val="35000"/>
            </a:spcAft>
            <a:buNone/>
          </a:pPr>
          <a:r>
            <a:rPr lang="en-US" sz="1400" kern="1200" dirty="0"/>
            <a:t> Both the costs of Project replacement and environmental mitigation are taken each at </a:t>
          </a:r>
        </a:p>
        <a:p>
          <a:pPr marL="0" lvl="0" indent="0" defTabSz="622300">
            <a:lnSpc>
              <a:spcPct val="90000"/>
            </a:lnSpc>
            <a:spcBef>
              <a:spcPct val="0"/>
            </a:spcBef>
            <a:spcAft>
              <a:spcPct val="35000"/>
            </a:spcAft>
            <a:buNone/>
          </a:pPr>
          <a:r>
            <a:rPr lang="en-US" sz="1400" kern="1200" dirty="0"/>
            <a:t>5% of the project costs </a:t>
          </a:r>
        </a:p>
      </dsp:txBody>
      <dsp:txXfrm rot="5400000">
        <a:off x="-1" y="1"/>
        <a:ext cx="5829300" cy="1958974"/>
      </dsp:txXfrm>
    </dsp:sp>
    <dsp:sp modelId="{ECF67D69-C6A3-42FE-B7DA-1E80934457E7}">
      <dsp:nvSpPr>
        <dsp:cNvPr id="0" name=""/>
        <dsp:cNvSpPr/>
      </dsp:nvSpPr>
      <dsp:spPr>
        <a:xfrm>
          <a:off x="5829300" y="0"/>
          <a:ext cx="5829300" cy="2611966"/>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Font typeface="Arial" panose="020B0604020202020204" pitchFamily="34" charset="0"/>
            <a:buNone/>
          </a:pPr>
          <a:r>
            <a:rPr lang="en-US" sz="1400" kern="1200" dirty="0"/>
            <a:t>The investment cost is assumed over 3 years as follows: 40% in both year 1 and year 2 and 20% in year 3</a:t>
          </a:r>
        </a:p>
      </dsp:txBody>
      <dsp:txXfrm>
        <a:off x="5829300" y="0"/>
        <a:ext cx="5829300" cy="1958974"/>
      </dsp:txXfrm>
    </dsp:sp>
    <dsp:sp modelId="{7E433FDD-FC3C-4276-8C27-E017912D32A3}">
      <dsp:nvSpPr>
        <dsp:cNvPr id="0" name=""/>
        <dsp:cNvSpPr/>
      </dsp:nvSpPr>
      <dsp:spPr>
        <a:xfrm rot="10800000">
          <a:off x="0" y="2611966"/>
          <a:ext cx="5829300" cy="2611966"/>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just" defTabSz="622300">
            <a:lnSpc>
              <a:spcPct val="90000"/>
            </a:lnSpc>
            <a:spcBef>
              <a:spcPct val="0"/>
            </a:spcBef>
            <a:spcAft>
              <a:spcPct val="35000"/>
            </a:spcAft>
            <a:buNone/>
          </a:pPr>
          <a:r>
            <a:rPr lang="en-US" sz="1400" kern="1200" dirty="0"/>
            <a:t>Development of crop production: Switching from mainly subsistence rain fed production to </a:t>
          </a:r>
        </a:p>
        <a:p>
          <a:pPr marL="0" lvl="0" indent="0" defTabSz="622300">
            <a:lnSpc>
              <a:spcPct val="90000"/>
            </a:lnSpc>
            <a:spcBef>
              <a:spcPct val="0"/>
            </a:spcBef>
            <a:spcAft>
              <a:spcPct val="35000"/>
            </a:spcAft>
            <a:buNone/>
          </a:pPr>
          <a:r>
            <a:rPr lang="en-US" sz="1400" kern="1200" dirty="0"/>
            <a:t>irrigated subsistence and commercial vegetable and cereals production will be a major change for the farmers.</a:t>
          </a:r>
        </a:p>
      </dsp:txBody>
      <dsp:txXfrm rot="10800000">
        <a:off x="0" y="3264958"/>
        <a:ext cx="5829300" cy="1958974"/>
      </dsp:txXfrm>
    </dsp:sp>
    <dsp:sp modelId="{BEF404C0-945A-4D8F-A042-3931512746EC}">
      <dsp:nvSpPr>
        <dsp:cNvPr id="0" name=""/>
        <dsp:cNvSpPr/>
      </dsp:nvSpPr>
      <dsp:spPr>
        <a:xfrm rot="5400000">
          <a:off x="7437966" y="1003299"/>
          <a:ext cx="2611966" cy="58293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just" defTabSz="622300">
            <a:lnSpc>
              <a:spcPct val="90000"/>
            </a:lnSpc>
            <a:spcBef>
              <a:spcPct val="0"/>
            </a:spcBef>
            <a:spcAft>
              <a:spcPct val="35000"/>
            </a:spcAft>
            <a:buNone/>
          </a:pPr>
          <a:r>
            <a:rPr lang="en-US" sz="1400" kern="1200" dirty="0"/>
            <a:t>It is assumed that the economic lifespan of the scheme is 25 years after finalizing the construction activities (excluding 1-year defects period)</a:t>
          </a:r>
        </a:p>
      </dsp:txBody>
      <dsp:txXfrm rot="-5400000">
        <a:off x="5829299" y="3264958"/>
        <a:ext cx="5829300" cy="1958974"/>
      </dsp:txXfrm>
    </dsp:sp>
    <dsp:sp modelId="{AE2A7409-DBF7-4510-8AE9-0A0FD269A0D0}">
      <dsp:nvSpPr>
        <dsp:cNvPr id="0" name=""/>
        <dsp:cNvSpPr/>
      </dsp:nvSpPr>
      <dsp:spPr>
        <a:xfrm>
          <a:off x="4080510" y="1958974"/>
          <a:ext cx="3497580" cy="1305983"/>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Assumptions</a:t>
          </a:r>
        </a:p>
      </dsp:txBody>
      <dsp:txXfrm>
        <a:off x="4144263" y="2022727"/>
        <a:ext cx="3370074" cy="1178477"/>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BB5F2496-80A8-411E-9B5B-4ADDA40B4B43}" type="datetimeFigureOut">
              <a:rPr lang="en-US" smtClean="0"/>
              <a:t>2/20/2023</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E1D1468F-1F22-466B-9A7D-3794193945FE}" type="slidenum">
              <a:rPr lang="en-US" smtClean="0"/>
              <a:t>‹#›</a:t>
            </a:fld>
            <a:endParaRPr lang="en-US"/>
          </a:p>
        </p:txBody>
      </p:sp>
    </p:spTree>
    <p:extLst>
      <p:ext uri="{BB962C8B-B14F-4D97-AF65-F5344CB8AC3E}">
        <p14:creationId xmlns:p14="http://schemas.microsoft.com/office/powerpoint/2010/main" val="194918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D1468F-1F22-466B-9A7D-3794193945FE}" type="slidenum">
              <a:rPr lang="en-US" smtClean="0"/>
              <a:t>4</a:t>
            </a:fld>
            <a:endParaRPr lang="en-US"/>
          </a:p>
        </p:txBody>
      </p:sp>
    </p:spTree>
    <p:extLst>
      <p:ext uri="{BB962C8B-B14F-4D97-AF65-F5344CB8AC3E}">
        <p14:creationId xmlns:p14="http://schemas.microsoft.com/office/powerpoint/2010/main" val="271096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2/20/2023</a:t>
            </a:fld>
            <a:endParaRPr lang="en-US" dirty="0"/>
          </a:p>
        </p:txBody>
      </p:sp>
      <p:sp>
        <p:nvSpPr>
          <p:cNvPr id="6" name="Holder 6"/>
          <p:cNvSpPr>
            <a:spLocks noGrp="1"/>
          </p:cNvSpPr>
          <p:nvPr>
            <p:ph type="sldNum" sz="quarter" idx="7"/>
          </p:nvPr>
        </p:nvSpPr>
        <p:spPr/>
        <p:txBody>
          <a:bodyPr lIns="0" tIns="0" rIns="0" bIns="0"/>
          <a:lstStyle>
            <a:lvl1pPr>
              <a:defRPr sz="800" b="0" i="0">
                <a:solidFill>
                  <a:schemeClr val="tx1"/>
                </a:solidFill>
                <a:latin typeface="Arial"/>
                <a:cs typeface="Arial"/>
              </a:defRPr>
            </a:lvl1pPr>
          </a:lstStyle>
          <a:p>
            <a:pPr marL="38100">
              <a:lnSpc>
                <a:spcPct val="100000"/>
              </a:lnSpc>
              <a:spcBef>
                <a:spcPts val="25"/>
              </a:spcBef>
            </a:pPr>
            <a:r>
              <a:rPr spc="-5" dirty="0"/>
              <a:t>Source: </a:t>
            </a:r>
            <a:r>
              <a:rPr dirty="0"/>
              <a:t>TARDA feasibility </a:t>
            </a:r>
            <a:r>
              <a:rPr spc="-5" dirty="0"/>
              <a:t>study for integrated</a:t>
            </a:r>
            <a:r>
              <a:rPr spc="55" dirty="0"/>
              <a:t> </a:t>
            </a:r>
            <a:r>
              <a:rPr spc="-5" dirty="0"/>
              <a:t>livestock</a:t>
            </a:r>
          </a:p>
          <a:p>
            <a:pPr marL="38100">
              <a:lnSpc>
                <a:spcPct val="100000"/>
              </a:lnSpc>
              <a:spcBef>
                <a:spcPts val="30"/>
              </a:spcBef>
            </a:pPr>
            <a:fld id="{81D60167-4931-47E6-BA6A-407CBD079E47}" type="slidenum">
              <a:rPr sz="900" spc="-5" dirty="0">
                <a:solidFill>
                  <a:srgbClr val="034101"/>
                </a:solidFill>
              </a:rPr>
              <a:t>‹#›</a:t>
            </a:fld>
            <a:endParaRPr sz="9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03410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2/20/2023</a:t>
            </a:fld>
            <a:endParaRPr lang="en-US" dirty="0"/>
          </a:p>
        </p:txBody>
      </p:sp>
      <p:sp>
        <p:nvSpPr>
          <p:cNvPr id="6" name="Holder 6"/>
          <p:cNvSpPr>
            <a:spLocks noGrp="1"/>
          </p:cNvSpPr>
          <p:nvPr>
            <p:ph type="sldNum" sz="quarter" idx="7"/>
          </p:nvPr>
        </p:nvSpPr>
        <p:spPr/>
        <p:txBody>
          <a:bodyPr lIns="0" tIns="0" rIns="0" bIns="0"/>
          <a:lstStyle>
            <a:lvl1pPr>
              <a:defRPr sz="800" b="0" i="0">
                <a:solidFill>
                  <a:schemeClr val="tx1"/>
                </a:solidFill>
                <a:latin typeface="Arial"/>
                <a:cs typeface="Arial"/>
              </a:defRPr>
            </a:lvl1pPr>
          </a:lstStyle>
          <a:p>
            <a:pPr marL="38100">
              <a:lnSpc>
                <a:spcPct val="100000"/>
              </a:lnSpc>
              <a:spcBef>
                <a:spcPts val="25"/>
              </a:spcBef>
            </a:pPr>
            <a:r>
              <a:rPr spc="-5" dirty="0"/>
              <a:t>Source: </a:t>
            </a:r>
            <a:r>
              <a:rPr dirty="0"/>
              <a:t>TARDA feasibility </a:t>
            </a:r>
            <a:r>
              <a:rPr spc="-5" dirty="0"/>
              <a:t>study for integrated</a:t>
            </a:r>
            <a:r>
              <a:rPr spc="55" dirty="0"/>
              <a:t> </a:t>
            </a:r>
            <a:r>
              <a:rPr spc="-5" dirty="0"/>
              <a:t>livestock</a:t>
            </a:r>
          </a:p>
          <a:p>
            <a:pPr marL="38100">
              <a:lnSpc>
                <a:spcPct val="100000"/>
              </a:lnSpc>
              <a:spcBef>
                <a:spcPts val="30"/>
              </a:spcBef>
            </a:pPr>
            <a:fld id="{81D60167-4931-47E6-BA6A-407CBD079E47}" type="slidenum">
              <a:rPr sz="900" spc="-5" dirty="0">
                <a:solidFill>
                  <a:srgbClr val="034101"/>
                </a:solidFill>
              </a:rPr>
              <a:t>‹#›</a:t>
            </a:fld>
            <a:endParaRPr sz="9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6099175" cy="6858000"/>
          </a:xfrm>
          <a:custGeom>
            <a:avLst/>
            <a:gdLst/>
            <a:ahLst/>
            <a:cxnLst/>
            <a:rect l="l" t="t" r="r" b="b"/>
            <a:pathLst>
              <a:path w="6099175" h="6858000">
                <a:moveTo>
                  <a:pt x="6099048" y="0"/>
                </a:moveTo>
                <a:lnTo>
                  <a:pt x="0" y="0"/>
                </a:lnTo>
                <a:lnTo>
                  <a:pt x="0" y="6858000"/>
                </a:lnTo>
                <a:lnTo>
                  <a:pt x="6099048" y="6858000"/>
                </a:lnTo>
                <a:lnTo>
                  <a:pt x="6099048" y="0"/>
                </a:lnTo>
                <a:close/>
              </a:path>
            </a:pathLst>
          </a:custGeom>
          <a:solidFill>
            <a:srgbClr val="034101"/>
          </a:solidFill>
        </p:spPr>
        <p:txBody>
          <a:bodyPr wrap="square" lIns="0" tIns="0" rIns="0" bIns="0" rtlCol="0"/>
          <a:lstStyle/>
          <a:p>
            <a:endParaRPr dirty="0"/>
          </a:p>
        </p:txBody>
      </p:sp>
      <p:sp>
        <p:nvSpPr>
          <p:cNvPr id="17" name="bg object 17"/>
          <p:cNvSpPr/>
          <p:nvPr/>
        </p:nvSpPr>
        <p:spPr>
          <a:xfrm>
            <a:off x="3134867" y="1921764"/>
            <a:ext cx="2699766" cy="2097786"/>
          </a:xfrm>
          <a:prstGeom prst="rect">
            <a:avLst/>
          </a:prstGeom>
          <a:blipFill>
            <a:blip r:embed="rId2" cstate="print"/>
            <a:stretch>
              <a:fillRect/>
            </a:stretch>
          </a:blipFill>
        </p:spPr>
        <p:txBody>
          <a:bodyPr wrap="square" lIns="0" tIns="0" rIns="0" bIns="0" rtlCol="0"/>
          <a:lstStyle/>
          <a:p>
            <a:endParaRPr dirty="0"/>
          </a:p>
        </p:txBody>
      </p:sp>
      <p:sp>
        <p:nvSpPr>
          <p:cNvPr id="18" name="bg object 18"/>
          <p:cNvSpPr/>
          <p:nvPr/>
        </p:nvSpPr>
        <p:spPr>
          <a:xfrm>
            <a:off x="3238500" y="1987295"/>
            <a:ext cx="2499360" cy="1897380"/>
          </a:xfrm>
          <a:custGeom>
            <a:avLst/>
            <a:gdLst/>
            <a:ahLst/>
            <a:cxnLst/>
            <a:rect l="l" t="t" r="r" b="b"/>
            <a:pathLst>
              <a:path w="2499360" h="1897379">
                <a:moveTo>
                  <a:pt x="2499360" y="0"/>
                </a:moveTo>
                <a:lnTo>
                  <a:pt x="0" y="0"/>
                </a:lnTo>
                <a:lnTo>
                  <a:pt x="0" y="1693164"/>
                </a:lnTo>
                <a:lnTo>
                  <a:pt x="5393" y="1739985"/>
                </a:lnTo>
                <a:lnTo>
                  <a:pt x="20758" y="1782968"/>
                </a:lnTo>
                <a:lnTo>
                  <a:pt x="44866" y="1820886"/>
                </a:lnTo>
                <a:lnTo>
                  <a:pt x="76493" y="1852513"/>
                </a:lnTo>
                <a:lnTo>
                  <a:pt x="114411" y="1876621"/>
                </a:lnTo>
                <a:lnTo>
                  <a:pt x="157394" y="1891986"/>
                </a:lnTo>
                <a:lnTo>
                  <a:pt x="204215" y="1897379"/>
                </a:lnTo>
                <a:lnTo>
                  <a:pt x="2295144" y="1897379"/>
                </a:lnTo>
                <a:lnTo>
                  <a:pt x="2341965" y="1891986"/>
                </a:lnTo>
                <a:lnTo>
                  <a:pt x="2384948" y="1876621"/>
                </a:lnTo>
                <a:lnTo>
                  <a:pt x="2422866" y="1852513"/>
                </a:lnTo>
                <a:lnTo>
                  <a:pt x="2454493" y="1820886"/>
                </a:lnTo>
                <a:lnTo>
                  <a:pt x="2478601" y="1782968"/>
                </a:lnTo>
                <a:lnTo>
                  <a:pt x="2493966" y="1739985"/>
                </a:lnTo>
                <a:lnTo>
                  <a:pt x="2499360" y="1693164"/>
                </a:lnTo>
                <a:lnTo>
                  <a:pt x="2499360" y="0"/>
                </a:lnTo>
                <a:close/>
              </a:path>
            </a:pathLst>
          </a:custGeom>
          <a:solidFill>
            <a:srgbClr val="006817"/>
          </a:solidFill>
        </p:spPr>
        <p:txBody>
          <a:bodyPr wrap="square" lIns="0" tIns="0" rIns="0" bIns="0" rtlCol="0"/>
          <a:lstStyle/>
          <a:p>
            <a:endParaRPr dirty="0"/>
          </a:p>
        </p:txBody>
      </p:sp>
      <p:sp>
        <p:nvSpPr>
          <p:cNvPr id="2" name="Holder 2"/>
          <p:cNvSpPr>
            <a:spLocks noGrp="1"/>
          </p:cNvSpPr>
          <p:nvPr>
            <p:ph type="title"/>
          </p:nvPr>
        </p:nvSpPr>
        <p:spPr/>
        <p:txBody>
          <a:bodyPr lIns="0" tIns="0" rIns="0" bIns="0"/>
          <a:lstStyle>
            <a:lvl1pPr>
              <a:defRPr sz="2500" b="1" i="0">
                <a:solidFill>
                  <a:srgbClr val="03410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2/20/2023</a:t>
            </a:fld>
            <a:endParaRPr lang="en-US" dirty="0"/>
          </a:p>
        </p:txBody>
      </p:sp>
      <p:sp>
        <p:nvSpPr>
          <p:cNvPr id="7" name="Holder 7"/>
          <p:cNvSpPr>
            <a:spLocks noGrp="1"/>
          </p:cNvSpPr>
          <p:nvPr>
            <p:ph type="sldNum" sz="quarter" idx="7"/>
          </p:nvPr>
        </p:nvSpPr>
        <p:spPr/>
        <p:txBody>
          <a:bodyPr lIns="0" tIns="0" rIns="0" bIns="0"/>
          <a:lstStyle>
            <a:lvl1pPr>
              <a:defRPr sz="800" b="0" i="0">
                <a:solidFill>
                  <a:schemeClr val="tx1"/>
                </a:solidFill>
                <a:latin typeface="Arial"/>
                <a:cs typeface="Arial"/>
              </a:defRPr>
            </a:lvl1pPr>
          </a:lstStyle>
          <a:p>
            <a:pPr marL="38100">
              <a:lnSpc>
                <a:spcPct val="100000"/>
              </a:lnSpc>
              <a:spcBef>
                <a:spcPts val="25"/>
              </a:spcBef>
            </a:pPr>
            <a:r>
              <a:rPr spc="-5" dirty="0"/>
              <a:t>Source: </a:t>
            </a:r>
            <a:r>
              <a:rPr dirty="0"/>
              <a:t>TARDA feasibility </a:t>
            </a:r>
            <a:r>
              <a:rPr spc="-5" dirty="0"/>
              <a:t>study for integrated</a:t>
            </a:r>
            <a:r>
              <a:rPr spc="55" dirty="0"/>
              <a:t> </a:t>
            </a:r>
            <a:r>
              <a:rPr spc="-5" dirty="0"/>
              <a:t>livestock</a:t>
            </a:r>
          </a:p>
          <a:p>
            <a:pPr marL="38100">
              <a:lnSpc>
                <a:spcPct val="100000"/>
              </a:lnSpc>
              <a:spcBef>
                <a:spcPts val="30"/>
              </a:spcBef>
            </a:pPr>
            <a:fld id="{81D60167-4931-47E6-BA6A-407CBD079E47}" type="slidenum">
              <a:rPr sz="900" spc="-5" dirty="0">
                <a:solidFill>
                  <a:srgbClr val="034101"/>
                </a:solidFill>
              </a:rPr>
              <a:t>‹#›</a:t>
            </a:fld>
            <a:endParaRPr sz="9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500" b="1" i="0">
                <a:solidFill>
                  <a:srgbClr val="03410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2/20/2023</a:t>
            </a:fld>
            <a:endParaRPr lang="en-US" dirty="0"/>
          </a:p>
        </p:txBody>
      </p:sp>
      <p:sp>
        <p:nvSpPr>
          <p:cNvPr id="5" name="Holder 5"/>
          <p:cNvSpPr>
            <a:spLocks noGrp="1"/>
          </p:cNvSpPr>
          <p:nvPr>
            <p:ph type="sldNum" sz="quarter" idx="7"/>
          </p:nvPr>
        </p:nvSpPr>
        <p:spPr/>
        <p:txBody>
          <a:bodyPr lIns="0" tIns="0" rIns="0" bIns="0"/>
          <a:lstStyle>
            <a:lvl1pPr>
              <a:defRPr sz="800" b="0" i="0">
                <a:solidFill>
                  <a:schemeClr val="tx1"/>
                </a:solidFill>
                <a:latin typeface="Arial"/>
                <a:cs typeface="Arial"/>
              </a:defRPr>
            </a:lvl1pPr>
          </a:lstStyle>
          <a:p>
            <a:pPr marL="38100">
              <a:lnSpc>
                <a:spcPct val="100000"/>
              </a:lnSpc>
              <a:spcBef>
                <a:spcPts val="25"/>
              </a:spcBef>
            </a:pPr>
            <a:r>
              <a:rPr spc="-5" dirty="0"/>
              <a:t>Source: </a:t>
            </a:r>
            <a:r>
              <a:rPr dirty="0"/>
              <a:t>TARDA feasibility </a:t>
            </a:r>
            <a:r>
              <a:rPr spc="-5" dirty="0"/>
              <a:t>study for integrated</a:t>
            </a:r>
            <a:r>
              <a:rPr spc="55" dirty="0"/>
              <a:t> </a:t>
            </a:r>
            <a:r>
              <a:rPr spc="-5" dirty="0"/>
              <a:t>livestock</a:t>
            </a:r>
          </a:p>
          <a:p>
            <a:pPr marL="38100">
              <a:lnSpc>
                <a:spcPct val="100000"/>
              </a:lnSpc>
              <a:spcBef>
                <a:spcPts val="30"/>
              </a:spcBef>
            </a:pPr>
            <a:fld id="{81D60167-4931-47E6-BA6A-407CBD079E47}" type="slidenum">
              <a:rPr sz="900" spc="-5" dirty="0">
                <a:solidFill>
                  <a:srgbClr val="034101"/>
                </a:solidFill>
              </a:rPr>
              <a:t>‹#›</a:t>
            </a:fld>
            <a:endParaRPr sz="9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2/20/2023</a:t>
            </a:fld>
            <a:endParaRPr lang="en-US" dirty="0"/>
          </a:p>
        </p:txBody>
      </p:sp>
      <p:sp>
        <p:nvSpPr>
          <p:cNvPr id="4" name="Holder 4"/>
          <p:cNvSpPr>
            <a:spLocks noGrp="1"/>
          </p:cNvSpPr>
          <p:nvPr>
            <p:ph type="sldNum" sz="quarter" idx="7"/>
          </p:nvPr>
        </p:nvSpPr>
        <p:spPr/>
        <p:txBody>
          <a:bodyPr lIns="0" tIns="0" rIns="0" bIns="0"/>
          <a:lstStyle>
            <a:lvl1pPr>
              <a:defRPr sz="800" b="0" i="0">
                <a:solidFill>
                  <a:schemeClr val="tx1"/>
                </a:solidFill>
                <a:latin typeface="Arial"/>
                <a:cs typeface="Arial"/>
              </a:defRPr>
            </a:lvl1pPr>
          </a:lstStyle>
          <a:p>
            <a:pPr marL="38100">
              <a:lnSpc>
                <a:spcPct val="100000"/>
              </a:lnSpc>
              <a:spcBef>
                <a:spcPts val="25"/>
              </a:spcBef>
            </a:pPr>
            <a:r>
              <a:rPr spc="-5" dirty="0"/>
              <a:t>Source: </a:t>
            </a:r>
            <a:r>
              <a:rPr dirty="0"/>
              <a:t>TARDA feasibility </a:t>
            </a:r>
            <a:r>
              <a:rPr spc="-5" dirty="0"/>
              <a:t>study for integrated</a:t>
            </a:r>
            <a:r>
              <a:rPr spc="55" dirty="0"/>
              <a:t> </a:t>
            </a:r>
            <a:r>
              <a:rPr spc="-5" dirty="0"/>
              <a:t>livestock</a:t>
            </a:r>
          </a:p>
          <a:p>
            <a:pPr marL="38100">
              <a:lnSpc>
                <a:spcPct val="100000"/>
              </a:lnSpc>
              <a:spcBef>
                <a:spcPts val="30"/>
              </a:spcBef>
            </a:pPr>
            <a:fld id="{81D60167-4931-47E6-BA6A-407CBD079E47}" type="slidenum">
              <a:rPr sz="900" spc="-5" dirty="0">
                <a:solidFill>
                  <a:srgbClr val="034101"/>
                </a:solidFill>
              </a:rPr>
              <a:t>‹#›</a:t>
            </a:fld>
            <a:endParaRPr sz="9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Monday, February 20, 2023</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8" name="Straight Connector 7"/>
          <p:cNvCxnSpPr/>
          <p:nvPr/>
        </p:nvCxnSpPr>
        <p:spPr>
          <a:xfrm>
            <a:off x="914400" y="3398520"/>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7695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 /><Relationship Id="rId3" Type="http://schemas.openxmlformats.org/officeDocument/2006/relationships/slideLayout" Target="../slideLayouts/slideLayout3.xml" /><Relationship Id="rId7"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5" Type="http://schemas.openxmlformats.org/officeDocument/2006/relationships/slideLayout" Target="../slideLayouts/slideLayout5.xml" /><Relationship Id="rId4" Type="http://schemas.openxmlformats.org/officeDocument/2006/relationships/slideLayout" Target="../slideLayouts/slideLayout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1172443" y="6329170"/>
            <a:ext cx="464820" cy="437386"/>
          </a:xfrm>
          <a:prstGeom prst="rect">
            <a:avLst/>
          </a:prstGeom>
          <a:blipFill>
            <a:blip r:embed="rId8" cstate="print"/>
            <a:stretch>
              <a:fillRect/>
            </a:stretch>
          </a:blipFill>
        </p:spPr>
        <p:txBody>
          <a:bodyPr wrap="square" lIns="0" tIns="0" rIns="0" bIns="0" rtlCol="0"/>
          <a:lstStyle/>
          <a:p>
            <a:endParaRPr dirty="0"/>
          </a:p>
        </p:txBody>
      </p:sp>
      <p:sp>
        <p:nvSpPr>
          <p:cNvPr id="2" name="Holder 2"/>
          <p:cNvSpPr>
            <a:spLocks noGrp="1"/>
          </p:cNvSpPr>
          <p:nvPr>
            <p:ph type="title"/>
          </p:nvPr>
        </p:nvSpPr>
        <p:spPr>
          <a:xfrm>
            <a:off x="542036" y="151587"/>
            <a:ext cx="11107927" cy="787400"/>
          </a:xfrm>
          <a:prstGeom prst="rect">
            <a:avLst/>
          </a:prstGeom>
        </p:spPr>
        <p:txBody>
          <a:bodyPr wrap="square" lIns="0" tIns="0" rIns="0" bIns="0">
            <a:spAutoFit/>
          </a:bodyPr>
          <a:lstStyle>
            <a:lvl1pPr>
              <a:defRPr sz="2500" b="1" i="0">
                <a:solidFill>
                  <a:srgbClr val="034101"/>
                </a:solidFill>
                <a:latin typeface="Arial"/>
                <a:cs typeface="Arial"/>
              </a:defRPr>
            </a:lvl1pPr>
          </a:lstStyle>
          <a:p>
            <a:endParaRPr/>
          </a:p>
        </p:txBody>
      </p:sp>
      <p:sp>
        <p:nvSpPr>
          <p:cNvPr id="3" name="Holder 3"/>
          <p:cNvSpPr>
            <a:spLocks noGrp="1"/>
          </p:cNvSpPr>
          <p:nvPr>
            <p:ph type="body" idx="1"/>
          </p:nvPr>
        </p:nvSpPr>
        <p:spPr>
          <a:xfrm>
            <a:off x="469391" y="1815986"/>
            <a:ext cx="11174730" cy="412813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2/20/2023</a:t>
            </a:fld>
            <a:endParaRPr lang="en-US" dirty="0"/>
          </a:p>
        </p:txBody>
      </p:sp>
      <p:sp>
        <p:nvSpPr>
          <p:cNvPr id="6" name="Holder 6"/>
          <p:cNvSpPr>
            <a:spLocks noGrp="1"/>
          </p:cNvSpPr>
          <p:nvPr>
            <p:ph type="sldNum" sz="quarter" idx="7"/>
          </p:nvPr>
        </p:nvSpPr>
        <p:spPr>
          <a:xfrm>
            <a:off x="516636" y="6495308"/>
            <a:ext cx="2547620" cy="283209"/>
          </a:xfrm>
          <a:prstGeom prst="rect">
            <a:avLst/>
          </a:prstGeom>
        </p:spPr>
        <p:txBody>
          <a:bodyPr wrap="square" lIns="0" tIns="0" rIns="0" bIns="0">
            <a:spAutoFit/>
          </a:bodyPr>
          <a:lstStyle>
            <a:lvl1pPr>
              <a:defRPr sz="800" b="0" i="0">
                <a:solidFill>
                  <a:schemeClr val="tx1"/>
                </a:solidFill>
                <a:latin typeface="Arial"/>
                <a:cs typeface="Arial"/>
              </a:defRPr>
            </a:lvl1pPr>
          </a:lstStyle>
          <a:p>
            <a:pPr marL="38100">
              <a:lnSpc>
                <a:spcPct val="100000"/>
              </a:lnSpc>
              <a:spcBef>
                <a:spcPts val="25"/>
              </a:spcBef>
            </a:pPr>
            <a:r>
              <a:rPr spc="-5" dirty="0"/>
              <a:t>Source: </a:t>
            </a:r>
            <a:r>
              <a:rPr dirty="0"/>
              <a:t>TARDA feasibility </a:t>
            </a:r>
            <a:r>
              <a:rPr spc="-5" dirty="0"/>
              <a:t>study for integrated</a:t>
            </a:r>
            <a:r>
              <a:rPr spc="55" dirty="0"/>
              <a:t> </a:t>
            </a:r>
            <a:r>
              <a:rPr spc="-5" dirty="0"/>
              <a:t>livestock</a:t>
            </a:r>
          </a:p>
          <a:p>
            <a:pPr marL="38100">
              <a:lnSpc>
                <a:spcPct val="100000"/>
              </a:lnSpc>
              <a:spcBef>
                <a:spcPts val="30"/>
              </a:spcBef>
            </a:pPr>
            <a:fld id="{81D60167-4931-47E6-BA6A-407CBD079E47}" type="slidenum">
              <a:rPr sz="900" spc="-5" dirty="0">
                <a:solidFill>
                  <a:srgbClr val="034101"/>
                </a:solidFill>
              </a:rPr>
              <a:t>‹#›</a:t>
            </a:fld>
            <a:endParaRPr sz="90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 /><Relationship Id="rId2" Type="http://schemas.openxmlformats.org/officeDocument/2006/relationships/image" Target="../media/image3.png" /><Relationship Id="rId1" Type="http://schemas.openxmlformats.org/officeDocument/2006/relationships/slideLayout" Target="../slideLayouts/slideLayout6.xml" /><Relationship Id="rId4" Type="http://schemas.openxmlformats.org/officeDocument/2006/relationships/image" Target="../media/image4.jpeg"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chart" Target="../charts/chart5.xml" /><Relationship Id="rId2" Type="http://schemas.openxmlformats.org/officeDocument/2006/relationships/chart" Target="../charts/chart4.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6.png" /><Relationship Id="rId2" Type="http://schemas.openxmlformats.org/officeDocument/2006/relationships/image" Target="../media/image5.png" /><Relationship Id="rId1" Type="http://schemas.openxmlformats.org/officeDocument/2006/relationships/slideLayout" Target="../slideLayouts/slideLayout2.xml" /><Relationship Id="rId5" Type="http://schemas.openxmlformats.org/officeDocument/2006/relationships/image" Target="../media/image8.png" /><Relationship Id="rId4" Type="http://schemas.openxmlformats.org/officeDocument/2006/relationships/image" Target="../media/image7.png"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8" Type="http://schemas.openxmlformats.org/officeDocument/2006/relationships/image" Target="../media/image14.png" /><Relationship Id="rId13" Type="http://schemas.openxmlformats.org/officeDocument/2006/relationships/image" Target="../media/image19.png" /><Relationship Id="rId3" Type="http://schemas.openxmlformats.org/officeDocument/2006/relationships/image" Target="../media/image9.png" /><Relationship Id="rId7" Type="http://schemas.openxmlformats.org/officeDocument/2006/relationships/image" Target="../media/image13.png" /><Relationship Id="rId12" Type="http://schemas.openxmlformats.org/officeDocument/2006/relationships/image" Target="../media/image18.png" /><Relationship Id="rId2" Type="http://schemas.openxmlformats.org/officeDocument/2006/relationships/notesSlide" Target="../notesSlides/notesSlide1.xml" /><Relationship Id="rId1" Type="http://schemas.openxmlformats.org/officeDocument/2006/relationships/slideLayout" Target="../slideLayouts/slideLayout2.xml" /><Relationship Id="rId6" Type="http://schemas.openxmlformats.org/officeDocument/2006/relationships/image" Target="../media/image12.png" /><Relationship Id="rId11" Type="http://schemas.openxmlformats.org/officeDocument/2006/relationships/image" Target="../media/image17.png" /><Relationship Id="rId5" Type="http://schemas.openxmlformats.org/officeDocument/2006/relationships/image" Target="../media/image11.png" /><Relationship Id="rId15" Type="http://schemas.openxmlformats.org/officeDocument/2006/relationships/image" Target="../media/image21.png" /><Relationship Id="rId10" Type="http://schemas.openxmlformats.org/officeDocument/2006/relationships/image" Target="../media/image16.png" /><Relationship Id="rId4" Type="http://schemas.openxmlformats.org/officeDocument/2006/relationships/image" Target="../media/image10.png" /><Relationship Id="rId9" Type="http://schemas.openxmlformats.org/officeDocument/2006/relationships/image" Target="../media/image15.png" /><Relationship Id="rId14" Type="http://schemas.openxmlformats.org/officeDocument/2006/relationships/image" Target="../media/image20.png"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chart" Target="../charts/chart1.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chart" Target="../charts/chart3.xml" /><Relationship Id="rId2" Type="http://schemas.openxmlformats.org/officeDocument/2006/relationships/chart" Target="../charts/chart2.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elated image"/>
          <p:cNvPicPr>
            <a:picLocks noChangeAspect="1" noChangeArrowheads="1"/>
          </p:cNvPicPr>
          <p:nvPr/>
        </p:nvPicPr>
        <p:blipFill rotWithShape="1">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l="50000"/>
          <a:stretch/>
        </p:blipFill>
        <p:spPr bwMode="auto">
          <a:xfrm>
            <a:off x="0" y="381001"/>
            <a:ext cx="2724150" cy="648788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1E577088-9E56-4870-BDD6-DE9B746BD240}"/>
              </a:ext>
            </a:extLst>
          </p:cNvPr>
          <p:cNvPicPr/>
          <p:nvPr/>
        </p:nvPicPr>
        <p:blipFill>
          <a:blip r:embed="rId4" cstate="print">
            <a:extLst>
              <a:ext uri="{28A0092B-C50C-407E-A947-70E740481C1C}">
                <a14:useLocalDpi xmlns:a14="http://schemas.microsoft.com/office/drawing/2010/main" val="0"/>
              </a:ext>
            </a:extLst>
          </a:blip>
          <a:srcRect l="16812" t="23781" r="16812" b="23781"/>
          <a:stretch>
            <a:fillRect/>
          </a:stretch>
        </p:blipFill>
        <p:spPr bwMode="auto">
          <a:xfrm>
            <a:off x="11012492" y="381001"/>
            <a:ext cx="1179508" cy="660900"/>
          </a:xfrm>
          <a:prstGeom prst="rect">
            <a:avLst/>
          </a:prstGeom>
          <a:solidFill>
            <a:srgbClr val="FFFFFF">
              <a:alpha val="0"/>
            </a:srgbClr>
          </a:solidFill>
          <a:ln>
            <a:noFill/>
          </a:ln>
        </p:spPr>
      </p:pic>
      <p:sp>
        <p:nvSpPr>
          <p:cNvPr id="6" name="object 17">
            <a:extLst>
              <a:ext uri="{FF2B5EF4-FFF2-40B4-BE49-F238E27FC236}">
                <a16:creationId xmlns:a16="http://schemas.microsoft.com/office/drawing/2014/main" id="{6607E95B-B5F0-BCBD-41B5-62B48FB9E63D}"/>
              </a:ext>
            </a:extLst>
          </p:cNvPr>
          <p:cNvSpPr txBox="1">
            <a:spLocks/>
          </p:cNvSpPr>
          <p:nvPr/>
        </p:nvSpPr>
        <p:spPr>
          <a:xfrm>
            <a:off x="2966535" y="3092829"/>
            <a:ext cx="8045957" cy="320601"/>
          </a:xfrm>
          <a:prstGeom prst="rect">
            <a:avLst/>
          </a:prstGeom>
        </p:spPr>
        <p:txBody>
          <a:bodyPr vert="horz" wrap="square" lIns="0" tIns="12700" rIns="0" bIns="0" rtlCol="0" anchor="b">
            <a:spAutoFit/>
          </a:bodyPr>
          <a:lstStyle>
            <a:lvl1pPr>
              <a:defRPr sz="5400" b="1" i="0" cap="all" baseline="0">
                <a:solidFill>
                  <a:srgbClr val="034101"/>
                </a:solidFill>
                <a:latin typeface="Arial"/>
                <a:ea typeface="+mj-ea"/>
                <a:cs typeface="Arial"/>
              </a:defRPr>
            </a:lvl1pPr>
          </a:lstStyle>
          <a:p>
            <a:pPr marL="12065" marR="5080" algn="ctr">
              <a:spcBef>
                <a:spcPts val="100"/>
              </a:spcBef>
            </a:pPr>
            <a:r>
              <a:rPr lang="en-US" sz="2000" kern="0" dirty="0">
                <a:solidFill>
                  <a:srgbClr val="000000"/>
                </a:solidFill>
              </a:rPr>
              <a:t>LOWER MURANGA SMALL HOLDER IRRIGATION PROJECT</a:t>
            </a:r>
            <a:endParaRPr lang="en-US" sz="2000" kern="0" dirty="0"/>
          </a:p>
        </p:txBody>
      </p:sp>
      <p:sp>
        <p:nvSpPr>
          <p:cNvPr id="7" name="object 16">
            <a:extLst>
              <a:ext uri="{FF2B5EF4-FFF2-40B4-BE49-F238E27FC236}">
                <a16:creationId xmlns:a16="http://schemas.microsoft.com/office/drawing/2014/main" id="{609232C5-CE29-CA01-A876-E9B9882AC4AD}"/>
              </a:ext>
            </a:extLst>
          </p:cNvPr>
          <p:cNvSpPr txBox="1"/>
          <p:nvPr/>
        </p:nvSpPr>
        <p:spPr>
          <a:xfrm>
            <a:off x="5883025" y="4114800"/>
            <a:ext cx="2212975" cy="905376"/>
          </a:xfrm>
          <a:prstGeom prst="rect">
            <a:avLst/>
          </a:prstGeom>
        </p:spPr>
        <p:txBody>
          <a:bodyPr vert="horz" wrap="square" lIns="0" tIns="88900" rIns="0" bIns="0" rtlCol="0">
            <a:spAutoFit/>
          </a:bodyPr>
          <a:lstStyle/>
          <a:p>
            <a:pPr algn="ctr">
              <a:lnSpc>
                <a:spcPct val="100000"/>
              </a:lnSpc>
              <a:spcBef>
                <a:spcPts val="700"/>
              </a:spcBef>
            </a:pPr>
            <a:r>
              <a:rPr sz="2000" dirty="0">
                <a:latin typeface="Arial"/>
                <a:cs typeface="Arial"/>
              </a:rPr>
              <a:t>Investor </a:t>
            </a:r>
            <a:r>
              <a:rPr sz="2000" spc="-5" dirty="0">
                <a:latin typeface="Arial"/>
                <a:cs typeface="Arial"/>
              </a:rPr>
              <a:t>Pitch</a:t>
            </a:r>
            <a:r>
              <a:rPr sz="2000" spc="-90" dirty="0">
                <a:latin typeface="Arial"/>
                <a:cs typeface="Arial"/>
              </a:rPr>
              <a:t> </a:t>
            </a:r>
            <a:r>
              <a:rPr sz="2000" dirty="0">
                <a:latin typeface="Arial"/>
                <a:cs typeface="Arial"/>
              </a:rPr>
              <a:t>Deck</a:t>
            </a:r>
          </a:p>
          <a:p>
            <a:pPr>
              <a:lnSpc>
                <a:spcPct val="100000"/>
              </a:lnSpc>
              <a:spcBef>
                <a:spcPts val="10"/>
              </a:spcBef>
            </a:pPr>
            <a:endParaRPr sz="1900" dirty="0">
              <a:latin typeface="Arial"/>
              <a:cs typeface="Arial"/>
            </a:endParaRPr>
          </a:p>
          <a:p>
            <a:pPr marL="2540" algn="ctr">
              <a:lnSpc>
                <a:spcPct val="100000"/>
              </a:lnSpc>
            </a:pPr>
            <a:r>
              <a:rPr lang="en-US" sz="1400" dirty="0">
                <a:latin typeface="Arial"/>
                <a:cs typeface="Arial"/>
              </a:rPr>
              <a:t>February, 2023</a:t>
            </a:r>
            <a:endParaRPr sz="1400" dirty="0">
              <a:latin typeface="Arial"/>
              <a:cs typeface="Arial"/>
            </a:endParaRPr>
          </a:p>
        </p:txBody>
      </p:sp>
    </p:spTree>
    <p:extLst>
      <p:ext uri="{BB962C8B-B14F-4D97-AF65-F5344CB8AC3E}">
        <p14:creationId xmlns:p14="http://schemas.microsoft.com/office/powerpoint/2010/main" val="4035247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A9C5A-F8A3-3D6E-5B00-506866685120}"/>
              </a:ext>
            </a:extLst>
          </p:cNvPr>
          <p:cNvSpPr>
            <a:spLocks noGrp="1"/>
          </p:cNvSpPr>
          <p:nvPr>
            <p:ph type="title"/>
          </p:nvPr>
        </p:nvSpPr>
        <p:spPr>
          <a:xfrm>
            <a:off x="542036" y="151587"/>
            <a:ext cx="11107927" cy="384721"/>
          </a:xfrm>
        </p:spPr>
        <p:txBody>
          <a:bodyPr/>
          <a:lstStyle/>
          <a:p>
            <a:r>
              <a:rPr lang="en-US" dirty="0"/>
              <a:t>Summary of farm incomes</a:t>
            </a:r>
          </a:p>
        </p:txBody>
      </p:sp>
      <p:graphicFrame>
        <p:nvGraphicFramePr>
          <p:cNvPr id="4" name="Table 3">
            <a:extLst>
              <a:ext uri="{FF2B5EF4-FFF2-40B4-BE49-F238E27FC236}">
                <a16:creationId xmlns:a16="http://schemas.microsoft.com/office/drawing/2014/main" id="{18044270-4E54-901C-AF1D-A21BDAED95D2}"/>
              </a:ext>
            </a:extLst>
          </p:cNvPr>
          <p:cNvGraphicFramePr>
            <a:graphicFrameLocks noGrp="1"/>
          </p:cNvGraphicFramePr>
          <p:nvPr>
            <p:extLst>
              <p:ext uri="{D42A27DB-BD31-4B8C-83A1-F6EECF244321}">
                <p14:modId xmlns:p14="http://schemas.microsoft.com/office/powerpoint/2010/main" val="1875581900"/>
              </p:ext>
            </p:extLst>
          </p:nvPr>
        </p:nvGraphicFramePr>
        <p:xfrm>
          <a:off x="304798" y="1143001"/>
          <a:ext cx="11582400" cy="5029200"/>
        </p:xfrm>
        <a:graphic>
          <a:graphicData uri="http://schemas.openxmlformats.org/drawingml/2006/table">
            <a:tbl>
              <a:tblPr>
                <a:tableStyleId>{9D7B26C5-4107-4FEC-AEDC-1716B250A1EF}</a:tableStyleId>
              </a:tblPr>
              <a:tblGrid>
                <a:gridCol w="2595000">
                  <a:extLst>
                    <a:ext uri="{9D8B030D-6E8A-4147-A177-3AD203B41FA5}">
                      <a16:colId xmlns:a16="http://schemas.microsoft.com/office/drawing/2014/main" val="2190045887"/>
                    </a:ext>
                  </a:extLst>
                </a:gridCol>
                <a:gridCol w="2085454">
                  <a:extLst>
                    <a:ext uri="{9D8B030D-6E8A-4147-A177-3AD203B41FA5}">
                      <a16:colId xmlns:a16="http://schemas.microsoft.com/office/drawing/2014/main" val="1057957714"/>
                    </a:ext>
                  </a:extLst>
                </a:gridCol>
                <a:gridCol w="2495196">
                  <a:extLst>
                    <a:ext uri="{9D8B030D-6E8A-4147-A177-3AD203B41FA5}">
                      <a16:colId xmlns:a16="http://schemas.microsoft.com/office/drawing/2014/main" val="3113135311"/>
                    </a:ext>
                  </a:extLst>
                </a:gridCol>
                <a:gridCol w="2274452">
                  <a:extLst>
                    <a:ext uri="{9D8B030D-6E8A-4147-A177-3AD203B41FA5}">
                      <a16:colId xmlns:a16="http://schemas.microsoft.com/office/drawing/2014/main" val="1918736702"/>
                    </a:ext>
                  </a:extLst>
                </a:gridCol>
                <a:gridCol w="2132298">
                  <a:extLst>
                    <a:ext uri="{9D8B030D-6E8A-4147-A177-3AD203B41FA5}">
                      <a16:colId xmlns:a16="http://schemas.microsoft.com/office/drawing/2014/main" val="2497614064"/>
                    </a:ext>
                  </a:extLst>
                </a:gridCol>
              </a:tblGrid>
              <a:tr h="545598">
                <a:tc>
                  <a:txBody>
                    <a:bodyPr/>
                    <a:lstStyle/>
                    <a:p>
                      <a:pPr algn="l" fontAlgn="b"/>
                      <a:r>
                        <a:rPr lang="en-US" sz="1600" b="1" u="none" strike="noStrike" dirty="0">
                          <a:effectLst/>
                        </a:rPr>
                        <a:t>Item/Cluster</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dirty="0">
                          <a:solidFill>
                            <a:srgbClr val="000000"/>
                          </a:solidFill>
                          <a:effectLst/>
                        </a:rPr>
                        <a:t>Projected incomes with project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dirty="0">
                          <a:solidFill>
                            <a:srgbClr val="000000"/>
                          </a:solidFill>
                          <a:effectLst/>
                        </a:rPr>
                        <a:t>Current incomes without project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dirty="0">
                          <a:effectLst/>
                        </a:rPr>
                        <a:t>  Benefits from hydro project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u="none" strike="noStrike" dirty="0">
                          <a:solidFill>
                            <a:srgbClr val="000000"/>
                          </a:solidFill>
                          <a:effectLst/>
                        </a:rPr>
                        <a:t>Incremental farm incomes ($)</a:t>
                      </a:r>
                      <a:endParaRPr lang="en-US"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99553253"/>
                  </a:ext>
                </a:extLst>
              </a:tr>
              <a:tr h="761659">
                <a:tc>
                  <a:txBody>
                    <a:bodyPr/>
                    <a:lstStyle/>
                    <a:p>
                      <a:pPr marL="0" marR="0" lvl="0" indent="0" algn="l" defTabSz="914400" eaLnBrk="1" fontAlgn="b" latinLnBrk="0" hangingPunct="1">
                        <a:lnSpc>
                          <a:spcPct val="100000"/>
                        </a:lnSpc>
                        <a:spcBef>
                          <a:spcPts val="0"/>
                        </a:spcBef>
                        <a:spcAft>
                          <a:spcPts val="0"/>
                        </a:spcAft>
                        <a:buClrTx/>
                        <a:buSzTx/>
                        <a:buFontTx/>
                        <a:buNone/>
                        <a:tabLst/>
                        <a:defRPr/>
                      </a:pPr>
                      <a:r>
                        <a:rPr lang="en-US" sz="1600" b="1" u="none" strike="noStrike" dirty="0" err="1">
                          <a:effectLst/>
                        </a:rPr>
                        <a:t>Mirira</a:t>
                      </a:r>
                      <a:r>
                        <a:rPr lang="en-US" sz="1600" b="1" u="none" strike="noStrike" dirty="0">
                          <a:effectLst/>
                        </a:rPr>
                        <a:t>/</a:t>
                      </a:r>
                      <a:r>
                        <a:rPr lang="en-US" sz="1600" b="1" u="none" strike="noStrike" dirty="0" err="1">
                          <a:effectLst/>
                        </a:rPr>
                        <a:t>Maragua</a:t>
                      </a:r>
                      <a:r>
                        <a:rPr lang="en-US" sz="1600" b="1" u="none" strike="noStrike" dirty="0">
                          <a:effectLst/>
                        </a:rPr>
                        <a:t> Ridge</a:t>
                      </a:r>
                      <a:endParaRPr lang="en-US" sz="1600" b="1" u="none" strike="noStrike" dirty="0">
                        <a:solidFill>
                          <a:srgbClr val="000000"/>
                        </a:solidFill>
                        <a:effectLst/>
                      </a:endParaRPr>
                    </a:p>
                    <a:p>
                      <a:pPr algn="l" fontAlgn="b"/>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dirty="0"/>
                        <a:t>659,850,6.92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8,166,0.76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0.00</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651,684,6.15</a:t>
                      </a:r>
                    </a:p>
                  </a:txBody>
                  <a:tcPr marL="9525" marR="9525" marT="9525" marB="0" anchor="b"/>
                </a:tc>
                <a:extLst>
                  <a:ext uri="{0D108BD9-81ED-4DB2-BD59-A6C34878D82A}">
                    <a16:rowId xmlns:a16="http://schemas.microsoft.com/office/drawing/2014/main" val="1677830686"/>
                  </a:ext>
                </a:extLst>
              </a:tr>
              <a:tr h="761659">
                <a:tc>
                  <a:txBody>
                    <a:bodyPr/>
                    <a:lstStyle/>
                    <a:p>
                      <a:pPr algn="l" fontAlgn="b"/>
                      <a:r>
                        <a:rPr lang="en-US" sz="1600" b="1" u="none" strike="noStrike" dirty="0" err="1">
                          <a:effectLst/>
                        </a:rPr>
                        <a:t>Kambiti</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165,883,7.87</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3,926,0.13</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26,078,1.07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188,035,8.81</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48577564"/>
                  </a:ext>
                </a:extLst>
              </a:tr>
              <a:tr h="761659">
                <a:tc>
                  <a:txBody>
                    <a:bodyPr/>
                    <a:lstStyle/>
                    <a:p>
                      <a:pPr algn="l" fontAlgn="b"/>
                      <a:r>
                        <a:rPr lang="en-US" sz="1600" b="1" u="none" strike="noStrike" dirty="0" err="1">
                          <a:effectLst/>
                        </a:rPr>
                        <a:t>Ithanga</a:t>
                      </a:r>
                      <a:r>
                        <a:rPr lang="en-US" sz="1600" b="1" u="none" strike="noStrike" dirty="0">
                          <a:effectLst/>
                        </a:rPr>
                        <a:t>/ </a:t>
                      </a:r>
                      <a:r>
                        <a:rPr lang="en-US" sz="1600" b="1" u="none" strike="noStrike" dirty="0" err="1">
                          <a:effectLst/>
                        </a:rPr>
                        <a:t>Kakuzi</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538,841,4.11</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5,525,5.44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8,246,5.62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541,562,4.28</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10834979"/>
                  </a:ext>
                </a:extLst>
              </a:tr>
              <a:tr h="1056137">
                <a:tc>
                  <a:txBody>
                    <a:bodyPr/>
                    <a:lstStyle/>
                    <a:p>
                      <a:pPr algn="l" fontAlgn="b"/>
                      <a:r>
                        <a:rPr lang="en-US" sz="1600" b="1" u="none" strike="noStrike" dirty="0" err="1">
                          <a:solidFill>
                            <a:srgbClr val="000000"/>
                          </a:solidFill>
                          <a:effectLst/>
                        </a:rPr>
                        <a:t>Kamahuha</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205,282,0.81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16,109,3.88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25,805,2.25</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214,977,9.18</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3887698"/>
                  </a:ext>
                </a:extLst>
              </a:tr>
              <a:tr h="1142488">
                <a:tc>
                  <a:txBody>
                    <a:bodyPr/>
                    <a:lstStyle/>
                    <a:p>
                      <a:pPr algn="l" fontAlgn="b"/>
                      <a:r>
                        <a:rPr lang="en-US" sz="1600" b="1" u="none" strike="noStrike" dirty="0" err="1">
                          <a:effectLst/>
                        </a:rPr>
                        <a:t>Makuyu</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470,713,3.59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10,623,8.08</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0.00</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u="none" strike="noStrike" dirty="0">
                          <a:solidFill>
                            <a:srgbClr val="000000"/>
                          </a:solidFill>
                          <a:effectLst/>
                        </a:rPr>
                        <a:t>460,089,5.51</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85677934"/>
                  </a:ext>
                </a:extLst>
              </a:tr>
            </a:tbl>
          </a:graphicData>
        </a:graphic>
      </p:graphicFrame>
    </p:spTree>
    <p:extLst>
      <p:ext uri="{BB962C8B-B14F-4D97-AF65-F5344CB8AC3E}">
        <p14:creationId xmlns:p14="http://schemas.microsoft.com/office/powerpoint/2010/main" val="3803393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A9C5A-F8A3-3D6E-5B00-506866685120}"/>
              </a:ext>
            </a:extLst>
          </p:cNvPr>
          <p:cNvSpPr>
            <a:spLocks noGrp="1"/>
          </p:cNvSpPr>
          <p:nvPr>
            <p:ph type="title"/>
          </p:nvPr>
        </p:nvSpPr>
        <p:spPr>
          <a:xfrm>
            <a:off x="542036" y="151587"/>
            <a:ext cx="11107927" cy="384721"/>
          </a:xfrm>
        </p:spPr>
        <p:txBody>
          <a:bodyPr/>
          <a:lstStyle/>
          <a:p>
            <a:r>
              <a:rPr lang="en-US" dirty="0"/>
              <a:t>Results for discounted measures</a:t>
            </a:r>
          </a:p>
        </p:txBody>
      </p:sp>
      <p:graphicFrame>
        <p:nvGraphicFramePr>
          <p:cNvPr id="6" name="Chart 5">
            <a:extLst>
              <a:ext uri="{FF2B5EF4-FFF2-40B4-BE49-F238E27FC236}">
                <a16:creationId xmlns:a16="http://schemas.microsoft.com/office/drawing/2014/main" id="{CACB494D-55AB-E5B3-22FC-CDA445315201}"/>
              </a:ext>
            </a:extLst>
          </p:cNvPr>
          <p:cNvGraphicFramePr/>
          <p:nvPr>
            <p:extLst>
              <p:ext uri="{D42A27DB-BD31-4B8C-83A1-F6EECF244321}">
                <p14:modId xmlns:p14="http://schemas.microsoft.com/office/powerpoint/2010/main" val="2722077723"/>
              </p:ext>
            </p:extLst>
          </p:nvPr>
        </p:nvGraphicFramePr>
        <p:xfrm>
          <a:off x="304799" y="580813"/>
          <a:ext cx="5791200" cy="57573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F6010D37-8291-DE79-1E68-4BE70539F152}"/>
              </a:ext>
            </a:extLst>
          </p:cNvPr>
          <p:cNvGraphicFramePr/>
          <p:nvPr>
            <p:extLst>
              <p:ext uri="{D42A27DB-BD31-4B8C-83A1-F6EECF244321}">
                <p14:modId xmlns:p14="http://schemas.microsoft.com/office/powerpoint/2010/main" val="3004476882"/>
              </p:ext>
            </p:extLst>
          </p:nvPr>
        </p:nvGraphicFramePr>
        <p:xfrm>
          <a:off x="6324600" y="550333"/>
          <a:ext cx="5562600" cy="57573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8765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413760" y="0"/>
            <a:ext cx="8778240" cy="6858000"/>
            <a:chOff x="3413759" y="0"/>
            <a:chExt cx="8778240" cy="6858000"/>
          </a:xfrm>
        </p:grpSpPr>
        <p:sp>
          <p:nvSpPr>
            <p:cNvPr id="3" name="object 3"/>
            <p:cNvSpPr/>
            <p:nvPr/>
          </p:nvSpPr>
          <p:spPr>
            <a:xfrm>
              <a:off x="3413759" y="0"/>
              <a:ext cx="8778240" cy="6858000"/>
            </a:xfrm>
            <a:custGeom>
              <a:avLst/>
              <a:gdLst/>
              <a:ahLst/>
              <a:cxnLst/>
              <a:rect l="l" t="t" r="r" b="b"/>
              <a:pathLst>
                <a:path w="8778240" h="6858000">
                  <a:moveTo>
                    <a:pt x="8778240" y="0"/>
                  </a:moveTo>
                  <a:lnTo>
                    <a:pt x="0" y="0"/>
                  </a:lnTo>
                  <a:lnTo>
                    <a:pt x="0" y="6858000"/>
                  </a:lnTo>
                  <a:lnTo>
                    <a:pt x="8778240" y="6858000"/>
                  </a:lnTo>
                  <a:lnTo>
                    <a:pt x="8778240" y="0"/>
                  </a:lnTo>
                  <a:close/>
                </a:path>
              </a:pathLst>
            </a:custGeom>
            <a:solidFill>
              <a:srgbClr val="034101"/>
            </a:solidFill>
          </p:spPr>
          <p:txBody>
            <a:bodyPr wrap="square" lIns="0" tIns="0" rIns="0" bIns="0" rtlCol="0"/>
            <a:lstStyle/>
            <a:p>
              <a:endParaRPr dirty="0"/>
            </a:p>
          </p:txBody>
        </p:sp>
        <p:sp>
          <p:nvSpPr>
            <p:cNvPr id="4" name="object 4"/>
            <p:cNvSpPr/>
            <p:nvPr/>
          </p:nvSpPr>
          <p:spPr>
            <a:xfrm>
              <a:off x="11172443" y="6329170"/>
              <a:ext cx="464820" cy="437386"/>
            </a:xfrm>
            <a:prstGeom prst="rect">
              <a:avLst/>
            </a:prstGeom>
            <a:blipFill>
              <a:blip r:embed="rId2" cstate="print"/>
              <a:stretch>
                <a:fillRect/>
              </a:stretch>
            </a:blipFill>
          </p:spPr>
          <p:txBody>
            <a:bodyPr wrap="square" lIns="0" tIns="0" rIns="0" bIns="0" rtlCol="0"/>
            <a:lstStyle/>
            <a:p>
              <a:endParaRPr dirty="0"/>
            </a:p>
          </p:txBody>
        </p:sp>
      </p:grpSp>
      <p:sp>
        <p:nvSpPr>
          <p:cNvPr id="5" name="object 5"/>
          <p:cNvSpPr txBox="1">
            <a:spLocks noGrp="1"/>
          </p:cNvSpPr>
          <p:nvPr>
            <p:ph type="title"/>
          </p:nvPr>
        </p:nvSpPr>
        <p:spPr>
          <a:xfrm>
            <a:off x="542036" y="1538732"/>
            <a:ext cx="2261870" cy="505908"/>
          </a:xfrm>
          <a:prstGeom prst="rect">
            <a:avLst/>
          </a:prstGeom>
        </p:spPr>
        <p:txBody>
          <a:bodyPr vert="horz" wrap="square" lIns="0" tIns="13335" rIns="0" bIns="0" rtlCol="0">
            <a:spAutoFit/>
          </a:bodyPr>
          <a:lstStyle/>
          <a:p>
            <a:pPr marL="12700" marR="5080">
              <a:lnSpc>
                <a:spcPct val="100000"/>
              </a:lnSpc>
              <a:spcBef>
                <a:spcPts val="105"/>
              </a:spcBef>
            </a:pPr>
            <a:r>
              <a:rPr lang="en-US" sz="3200" dirty="0"/>
              <a:t>Conclusion</a:t>
            </a:r>
            <a:endParaRPr sz="3200" dirty="0"/>
          </a:p>
        </p:txBody>
      </p:sp>
      <p:grpSp>
        <p:nvGrpSpPr>
          <p:cNvPr id="8" name="object 8"/>
          <p:cNvGrpSpPr/>
          <p:nvPr/>
        </p:nvGrpSpPr>
        <p:grpSpPr>
          <a:xfrm>
            <a:off x="3581400" y="900332"/>
            <a:ext cx="2475916" cy="5724756"/>
            <a:chOff x="4030853" y="1665604"/>
            <a:chExt cx="1733550" cy="4031488"/>
          </a:xfrm>
        </p:grpSpPr>
        <p:sp>
          <p:nvSpPr>
            <p:cNvPr id="10" name="object 10"/>
            <p:cNvSpPr/>
            <p:nvPr/>
          </p:nvSpPr>
          <p:spPr>
            <a:xfrm>
              <a:off x="4030853" y="3962272"/>
              <a:ext cx="1733550" cy="1734820"/>
            </a:xfrm>
            <a:custGeom>
              <a:avLst/>
              <a:gdLst/>
              <a:ahLst/>
              <a:cxnLst/>
              <a:rect l="l" t="t" r="r" b="b"/>
              <a:pathLst>
                <a:path w="1733550" h="1734820">
                  <a:moveTo>
                    <a:pt x="866775" y="0"/>
                  </a:moveTo>
                  <a:lnTo>
                    <a:pt x="955167" y="4318"/>
                  </a:lnTo>
                  <a:lnTo>
                    <a:pt x="1041273" y="17525"/>
                  </a:lnTo>
                  <a:lnTo>
                    <a:pt x="1124458" y="38988"/>
                  </a:lnTo>
                  <a:lnTo>
                    <a:pt x="1204214" y="68071"/>
                  </a:lnTo>
                  <a:lnTo>
                    <a:pt x="1279906" y="104775"/>
                  </a:lnTo>
                  <a:lnTo>
                    <a:pt x="1351152" y="148208"/>
                  </a:lnTo>
                  <a:lnTo>
                    <a:pt x="1417701" y="197993"/>
                  </a:lnTo>
                  <a:lnTo>
                    <a:pt x="1479423" y="254126"/>
                  </a:lnTo>
                  <a:lnTo>
                    <a:pt x="1535176" y="315849"/>
                  </a:lnTo>
                  <a:lnTo>
                    <a:pt x="1584960" y="382396"/>
                  </a:lnTo>
                  <a:lnTo>
                    <a:pt x="1628394" y="454151"/>
                  </a:lnTo>
                  <a:lnTo>
                    <a:pt x="1665097" y="529716"/>
                  </a:lnTo>
                  <a:lnTo>
                    <a:pt x="1694180" y="609472"/>
                  </a:lnTo>
                  <a:lnTo>
                    <a:pt x="1715643" y="692657"/>
                  </a:lnTo>
                  <a:lnTo>
                    <a:pt x="1728724" y="778763"/>
                  </a:lnTo>
                  <a:lnTo>
                    <a:pt x="1733169" y="867537"/>
                  </a:lnTo>
                  <a:lnTo>
                    <a:pt x="1728724" y="956437"/>
                  </a:lnTo>
                  <a:lnTo>
                    <a:pt x="1715643" y="1042415"/>
                  </a:lnTo>
                  <a:lnTo>
                    <a:pt x="1694180" y="1125346"/>
                  </a:lnTo>
                  <a:lnTo>
                    <a:pt x="1665097" y="1204976"/>
                  </a:lnTo>
                  <a:lnTo>
                    <a:pt x="1628394" y="1281048"/>
                  </a:lnTo>
                  <a:lnTo>
                    <a:pt x="1584960" y="1352295"/>
                  </a:lnTo>
                  <a:lnTo>
                    <a:pt x="1535176" y="1419224"/>
                  </a:lnTo>
                  <a:lnTo>
                    <a:pt x="1479423" y="1480565"/>
                  </a:lnTo>
                  <a:lnTo>
                    <a:pt x="1417701" y="1536827"/>
                  </a:lnTo>
                  <a:lnTo>
                    <a:pt x="1351152" y="1586611"/>
                  </a:lnTo>
                  <a:lnTo>
                    <a:pt x="1279906" y="1629981"/>
                  </a:lnTo>
                  <a:lnTo>
                    <a:pt x="1204214" y="1666620"/>
                  </a:lnTo>
                  <a:lnTo>
                    <a:pt x="1124458" y="1695703"/>
                  </a:lnTo>
                  <a:lnTo>
                    <a:pt x="1041273" y="1717217"/>
                  </a:lnTo>
                  <a:lnTo>
                    <a:pt x="955167" y="1730362"/>
                  </a:lnTo>
                  <a:lnTo>
                    <a:pt x="866775" y="1734743"/>
                  </a:lnTo>
                  <a:lnTo>
                    <a:pt x="778001" y="1730362"/>
                  </a:lnTo>
                  <a:lnTo>
                    <a:pt x="691896" y="1717217"/>
                  </a:lnTo>
                  <a:lnTo>
                    <a:pt x="609092" y="1695703"/>
                  </a:lnTo>
                  <a:lnTo>
                    <a:pt x="529336" y="1666620"/>
                  </a:lnTo>
                  <a:lnTo>
                    <a:pt x="453644" y="1629981"/>
                  </a:lnTo>
                  <a:lnTo>
                    <a:pt x="382016" y="1586611"/>
                  </a:lnTo>
                  <a:lnTo>
                    <a:pt x="315468" y="1536827"/>
                  </a:lnTo>
                  <a:lnTo>
                    <a:pt x="253746" y="1480565"/>
                  </a:lnTo>
                  <a:lnTo>
                    <a:pt x="197993" y="1419224"/>
                  </a:lnTo>
                  <a:lnTo>
                    <a:pt x="148209" y="1352295"/>
                  </a:lnTo>
                  <a:lnTo>
                    <a:pt x="104775" y="1281048"/>
                  </a:lnTo>
                  <a:lnTo>
                    <a:pt x="68072" y="1204976"/>
                  </a:lnTo>
                  <a:lnTo>
                    <a:pt x="38988" y="1125346"/>
                  </a:lnTo>
                  <a:lnTo>
                    <a:pt x="17525" y="1042415"/>
                  </a:lnTo>
                  <a:lnTo>
                    <a:pt x="4318" y="956437"/>
                  </a:lnTo>
                  <a:lnTo>
                    <a:pt x="0" y="867537"/>
                  </a:lnTo>
                  <a:lnTo>
                    <a:pt x="4318" y="778763"/>
                  </a:lnTo>
                  <a:lnTo>
                    <a:pt x="17525" y="692657"/>
                  </a:lnTo>
                  <a:lnTo>
                    <a:pt x="38988" y="609472"/>
                  </a:lnTo>
                  <a:lnTo>
                    <a:pt x="68072" y="529716"/>
                  </a:lnTo>
                  <a:lnTo>
                    <a:pt x="104775" y="454151"/>
                  </a:lnTo>
                  <a:lnTo>
                    <a:pt x="148209" y="382396"/>
                  </a:lnTo>
                  <a:lnTo>
                    <a:pt x="197993" y="315849"/>
                  </a:lnTo>
                  <a:lnTo>
                    <a:pt x="253746" y="254126"/>
                  </a:lnTo>
                  <a:lnTo>
                    <a:pt x="315468" y="197993"/>
                  </a:lnTo>
                  <a:lnTo>
                    <a:pt x="382016" y="148208"/>
                  </a:lnTo>
                  <a:lnTo>
                    <a:pt x="453644" y="104775"/>
                  </a:lnTo>
                  <a:lnTo>
                    <a:pt x="529336" y="68071"/>
                  </a:lnTo>
                  <a:lnTo>
                    <a:pt x="609092" y="38988"/>
                  </a:lnTo>
                  <a:lnTo>
                    <a:pt x="691896" y="17525"/>
                  </a:lnTo>
                  <a:lnTo>
                    <a:pt x="778001" y="4318"/>
                  </a:lnTo>
                  <a:lnTo>
                    <a:pt x="866775" y="0"/>
                  </a:lnTo>
                  <a:close/>
                </a:path>
              </a:pathLst>
            </a:custGeom>
            <a:ln w="6350">
              <a:solidFill>
                <a:srgbClr val="D0D0D0"/>
              </a:solidFill>
            </a:ln>
          </p:spPr>
          <p:txBody>
            <a:bodyPr wrap="square" lIns="0" tIns="0" rIns="0" bIns="0" rtlCol="0"/>
            <a:lstStyle/>
            <a:p>
              <a:endParaRPr dirty="0"/>
            </a:p>
          </p:txBody>
        </p:sp>
        <p:sp>
          <p:nvSpPr>
            <p:cNvPr id="12" name="object 12"/>
            <p:cNvSpPr/>
            <p:nvPr/>
          </p:nvSpPr>
          <p:spPr>
            <a:xfrm>
              <a:off x="4030853" y="1665604"/>
              <a:ext cx="1733550" cy="1733550"/>
            </a:xfrm>
            <a:custGeom>
              <a:avLst/>
              <a:gdLst/>
              <a:ahLst/>
              <a:cxnLst/>
              <a:rect l="l" t="t" r="r" b="b"/>
              <a:pathLst>
                <a:path w="1733550" h="1733550">
                  <a:moveTo>
                    <a:pt x="866775" y="0"/>
                  </a:moveTo>
                  <a:lnTo>
                    <a:pt x="955167" y="4318"/>
                  </a:lnTo>
                  <a:lnTo>
                    <a:pt x="1041273" y="17525"/>
                  </a:lnTo>
                  <a:lnTo>
                    <a:pt x="1124458" y="38989"/>
                  </a:lnTo>
                  <a:lnTo>
                    <a:pt x="1204214" y="68072"/>
                  </a:lnTo>
                  <a:lnTo>
                    <a:pt x="1279906" y="104775"/>
                  </a:lnTo>
                  <a:lnTo>
                    <a:pt x="1351152" y="148209"/>
                  </a:lnTo>
                  <a:lnTo>
                    <a:pt x="1417701" y="197993"/>
                  </a:lnTo>
                  <a:lnTo>
                    <a:pt x="1479423" y="253746"/>
                  </a:lnTo>
                  <a:lnTo>
                    <a:pt x="1535176" y="315468"/>
                  </a:lnTo>
                  <a:lnTo>
                    <a:pt x="1584960" y="382016"/>
                  </a:lnTo>
                  <a:lnTo>
                    <a:pt x="1628394" y="453644"/>
                  </a:lnTo>
                  <a:lnTo>
                    <a:pt x="1665097" y="529336"/>
                  </a:lnTo>
                  <a:lnTo>
                    <a:pt x="1694180" y="609092"/>
                  </a:lnTo>
                  <a:lnTo>
                    <a:pt x="1715643" y="691896"/>
                  </a:lnTo>
                  <a:lnTo>
                    <a:pt x="1728724" y="778002"/>
                  </a:lnTo>
                  <a:lnTo>
                    <a:pt x="1733169" y="866775"/>
                  </a:lnTo>
                  <a:lnTo>
                    <a:pt x="1728724" y="955167"/>
                  </a:lnTo>
                  <a:lnTo>
                    <a:pt x="1715643" y="1041273"/>
                  </a:lnTo>
                  <a:lnTo>
                    <a:pt x="1694180" y="1124458"/>
                  </a:lnTo>
                  <a:lnTo>
                    <a:pt x="1665097" y="1204214"/>
                  </a:lnTo>
                  <a:lnTo>
                    <a:pt x="1628394" y="1279906"/>
                  </a:lnTo>
                  <a:lnTo>
                    <a:pt x="1584960" y="1351153"/>
                  </a:lnTo>
                  <a:lnTo>
                    <a:pt x="1535176" y="1417701"/>
                  </a:lnTo>
                  <a:lnTo>
                    <a:pt x="1479423" y="1479423"/>
                  </a:lnTo>
                  <a:lnTo>
                    <a:pt x="1417701" y="1535176"/>
                  </a:lnTo>
                  <a:lnTo>
                    <a:pt x="1351152" y="1584960"/>
                  </a:lnTo>
                  <a:lnTo>
                    <a:pt x="1279906" y="1628394"/>
                  </a:lnTo>
                  <a:lnTo>
                    <a:pt x="1204214" y="1665097"/>
                  </a:lnTo>
                  <a:lnTo>
                    <a:pt x="1124458" y="1694180"/>
                  </a:lnTo>
                  <a:lnTo>
                    <a:pt x="1041273" y="1715643"/>
                  </a:lnTo>
                  <a:lnTo>
                    <a:pt x="955167" y="1728724"/>
                  </a:lnTo>
                  <a:lnTo>
                    <a:pt x="866775" y="1733169"/>
                  </a:lnTo>
                  <a:lnTo>
                    <a:pt x="778001" y="1728724"/>
                  </a:lnTo>
                  <a:lnTo>
                    <a:pt x="691896" y="1715643"/>
                  </a:lnTo>
                  <a:lnTo>
                    <a:pt x="609092" y="1694180"/>
                  </a:lnTo>
                  <a:lnTo>
                    <a:pt x="529336" y="1665097"/>
                  </a:lnTo>
                  <a:lnTo>
                    <a:pt x="453644" y="1628394"/>
                  </a:lnTo>
                  <a:lnTo>
                    <a:pt x="382016" y="1584960"/>
                  </a:lnTo>
                  <a:lnTo>
                    <a:pt x="315468" y="1535176"/>
                  </a:lnTo>
                  <a:lnTo>
                    <a:pt x="253746" y="1479423"/>
                  </a:lnTo>
                  <a:lnTo>
                    <a:pt x="197993" y="1417701"/>
                  </a:lnTo>
                  <a:lnTo>
                    <a:pt x="148209" y="1351153"/>
                  </a:lnTo>
                  <a:lnTo>
                    <a:pt x="104775" y="1279906"/>
                  </a:lnTo>
                  <a:lnTo>
                    <a:pt x="68072" y="1204214"/>
                  </a:lnTo>
                  <a:lnTo>
                    <a:pt x="38988" y="1124458"/>
                  </a:lnTo>
                  <a:lnTo>
                    <a:pt x="17525" y="1041273"/>
                  </a:lnTo>
                  <a:lnTo>
                    <a:pt x="4318" y="955167"/>
                  </a:lnTo>
                  <a:lnTo>
                    <a:pt x="0" y="866775"/>
                  </a:lnTo>
                  <a:lnTo>
                    <a:pt x="4318" y="778002"/>
                  </a:lnTo>
                  <a:lnTo>
                    <a:pt x="17525" y="691896"/>
                  </a:lnTo>
                  <a:lnTo>
                    <a:pt x="38988" y="609092"/>
                  </a:lnTo>
                  <a:lnTo>
                    <a:pt x="68072" y="529336"/>
                  </a:lnTo>
                  <a:lnTo>
                    <a:pt x="104775" y="453644"/>
                  </a:lnTo>
                  <a:lnTo>
                    <a:pt x="148209" y="382016"/>
                  </a:lnTo>
                  <a:lnTo>
                    <a:pt x="197993" y="315468"/>
                  </a:lnTo>
                  <a:lnTo>
                    <a:pt x="253746" y="253746"/>
                  </a:lnTo>
                  <a:lnTo>
                    <a:pt x="315468" y="197993"/>
                  </a:lnTo>
                  <a:lnTo>
                    <a:pt x="382016" y="148209"/>
                  </a:lnTo>
                  <a:lnTo>
                    <a:pt x="453644" y="104775"/>
                  </a:lnTo>
                  <a:lnTo>
                    <a:pt x="529336" y="68072"/>
                  </a:lnTo>
                  <a:lnTo>
                    <a:pt x="609092" y="38989"/>
                  </a:lnTo>
                  <a:lnTo>
                    <a:pt x="691896" y="17525"/>
                  </a:lnTo>
                  <a:lnTo>
                    <a:pt x="778001" y="4318"/>
                  </a:lnTo>
                  <a:lnTo>
                    <a:pt x="866775" y="0"/>
                  </a:lnTo>
                  <a:close/>
                </a:path>
              </a:pathLst>
            </a:custGeom>
            <a:ln w="6350">
              <a:solidFill>
                <a:srgbClr val="D0D0D0"/>
              </a:solidFill>
            </a:ln>
          </p:spPr>
          <p:txBody>
            <a:bodyPr wrap="square" lIns="0" tIns="0" rIns="0" bIns="0" rtlCol="0"/>
            <a:lstStyle/>
            <a:p>
              <a:endParaRPr dirty="0"/>
            </a:p>
          </p:txBody>
        </p:sp>
      </p:grpSp>
      <p:sp>
        <p:nvSpPr>
          <p:cNvPr id="13" name="object 13"/>
          <p:cNvSpPr txBox="1"/>
          <p:nvPr/>
        </p:nvSpPr>
        <p:spPr>
          <a:xfrm>
            <a:off x="516636" y="6625088"/>
            <a:ext cx="204470" cy="153670"/>
          </a:xfrm>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z="900" spc="-5" dirty="0">
                <a:solidFill>
                  <a:srgbClr val="034101"/>
                </a:solidFill>
                <a:latin typeface="Arial"/>
                <a:cs typeface="Arial"/>
              </a:rPr>
              <a:t>12</a:t>
            </a:fld>
            <a:endParaRPr sz="900" dirty="0">
              <a:latin typeface="Arial"/>
              <a:cs typeface="Arial"/>
            </a:endParaRPr>
          </a:p>
        </p:txBody>
      </p:sp>
      <p:sp>
        <p:nvSpPr>
          <p:cNvPr id="7" name="TextBox 6">
            <a:extLst>
              <a:ext uri="{FF2B5EF4-FFF2-40B4-BE49-F238E27FC236}">
                <a16:creationId xmlns:a16="http://schemas.microsoft.com/office/drawing/2014/main" id="{A96D557E-A416-F005-31C1-725E7F176B67}"/>
              </a:ext>
            </a:extLst>
          </p:cNvPr>
          <p:cNvSpPr txBox="1"/>
          <p:nvPr/>
        </p:nvSpPr>
        <p:spPr>
          <a:xfrm>
            <a:off x="6134685" y="900332"/>
            <a:ext cx="5408040" cy="1938992"/>
          </a:xfrm>
          <a:prstGeom prst="rect">
            <a:avLst/>
          </a:prstGeom>
          <a:noFill/>
        </p:spPr>
        <p:txBody>
          <a:bodyPr wrap="square" rtlCol="0">
            <a:spAutoFit/>
          </a:bodyPr>
          <a:lstStyle/>
          <a:p>
            <a:r>
              <a:rPr lang="en-US" sz="2400" dirty="0">
                <a:solidFill>
                  <a:schemeClr val="bg1"/>
                </a:solidFill>
              </a:rPr>
              <a:t>The analysis shows that, based on the economic and financial consideration assumed in the </a:t>
            </a:r>
          </a:p>
          <a:p>
            <a:r>
              <a:rPr lang="en-US" sz="2400" dirty="0">
                <a:solidFill>
                  <a:schemeClr val="bg1"/>
                </a:solidFill>
              </a:rPr>
              <a:t>analysis, investing in all clusters is worthwhile.</a:t>
            </a:r>
          </a:p>
        </p:txBody>
      </p:sp>
      <p:sp>
        <p:nvSpPr>
          <p:cNvPr id="9" name="TextBox 8">
            <a:extLst>
              <a:ext uri="{FF2B5EF4-FFF2-40B4-BE49-F238E27FC236}">
                <a16:creationId xmlns:a16="http://schemas.microsoft.com/office/drawing/2014/main" id="{869E25E9-B0B6-2AF7-6D77-60D381BEF78B}"/>
              </a:ext>
            </a:extLst>
          </p:cNvPr>
          <p:cNvSpPr txBox="1"/>
          <p:nvPr/>
        </p:nvSpPr>
        <p:spPr>
          <a:xfrm>
            <a:off x="6149925" y="4410282"/>
            <a:ext cx="4989525" cy="1569660"/>
          </a:xfrm>
          <a:prstGeom prst="rect">
            <a:avLst/>
          </a:prstGeom>
          <a:noFill/>
        </p:spPr>
        <p:txBody>
          <a:bodyPr wrap="square" rtlCol="0">
            <a:spAutoFit/>
          </a:bodyPr>
          <a:lstStyle/>
          <a:p>
            <a:r>
              <a:rPr lang="en-US" sz="2400" dirty="0">
                <a:solidFill>
                  <a:schemeClr val="bg1"/>
                </a:solidFill>
              </a:rPr>
              <a:t>The clusters give positive </a:t>
            </a:r>
          </a:p>
          <a:p>
            <a:r>
              <a:rPr lang="en-US" sz="2400" dirty="0">
                <a:solidFill>
                  <a:schemeClr val="bg1"/>
                </a:solidFill>
              </a:rPr>
              <a:t>NPVs and generate internal returns at rates (IRR) higher than the considered cost of capital of 10%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8891" y="125482"/>
            <a:ext cx="4957509" cy="396904"/>
          </a:xfrm>
          <a:prstGeom prst="rect">
            <a:avLst/>
          </a:prstGeom>
        </p:spPr>
        <p:txBody>
          <a:bodyPr vert="horz" wrap="square" lIns="0" tIns="12065" rIns="0" bIns="0" rtlCol="0">
            <a:spAutoFit/>
          </a:bodyPr>
          <a:lstStyle/>
          <a:p>
            <a:pPr marL="12700">
              <a:lnSpc>
                <a:spcPct val="100000"/>
              </a:lnSpc>
              <a:spcBef>
                <a:spcPts val="95"/>
              </a:spcBef>
            </a:pPr>
            <a:r>
              <a:rPr lang="en-US" spc="-5" dirty="0"/>
              <a:t>EXECUTIVE SUMMARY</a:t>
            </a:r>
            <a:endParaRPr spc="-5" dirty="0"/>
          </a:p>
        </p:txBody>
      </p:sp>
      <p:sp>
        <p:nvSpPr>
          <p:cNvPr id="3" name="object 3"/>
          <p:cNvSpPr/>
          <p:nvPr/>
        </p:nvSpPr>
        <p:spPr>
          <a:xfrm>
            <a:off x="554736" y="3244595"/>
            <a:ext cx="11082655" cy="0"/>
          </a:xfrm>
          <a:custGeom>
            <a:avLst/>
            <a:gdLst/>
            <a:ahLst/>
            <a:cxnLst/>
            <a:rect l="l" t="t" r="r" b="b"/>
            <a:pathLst>
              <a:path w="11082655">
                <a:moveTo>
                  <a:pt x="0" y="0"/>
                </a:moveTo>
                <a:lnTo>
                  <a:pt x="11082528" y="0"/>
                </a:lnTo>
              </a:path>
            </a:pathLst>
          </a:custGeom>
          <a:ln w="6350">
            <a:solidFill>
              <a:srgbClr val="7E7E7E"/>
            </a:solidFill>
          </a:ln>
        </p:spPr>
        <p:txBody>
          <a:bodyPr wrap="square" lIns="0" tIns="0" rIns="0" bIns="0" rtlCol="0"/>
          <a:lstStyle/>
          <a:p>
            <a:endParaRPr/>
          </a:p>
        </p:txBody>
      </p:sp>
      <p:sp>
        <p:nvSpPr>
          <p:cNvPr id="4" name="object 4"/>
          <p:cNvSpPr/>
          <p:nvPr/>
        </p:nvSpPr>
        <p:spPr>
          <a:xfrm>
            <a:off x="554736" y="4437888"/>
            <a:ext cx="11082655" cy="0"/>
          </a:xfrm>
          <a:custGeom>
            <a:avLst/>
            <a:gdLst/>
            <a:ahLst/>
            <a:cxnLst/>
            <a:rect l="l" t="t" r="r" b="b"/>
            <a:pathLst>
              <a:path w="11082655">
                <a:moveTo>
                  <a:pt x="0" y="0"/>
                </a:moveTo>
                <a:lnTo>
                  <a:pt x="11082528" y="0"/>
                </a:lnTo>
              </a:path>
            </a:pathLst>
          </a:custGeom>
          <a:ln w="6350">
            <a:solidFill>
              <a:srgbClr val="7E7E7E"/>
            </a:solidFill>
          </a:ln>
        </p:spPr>
        <p:txBody>
          <a:bodyPr wrap="square" lIns="0" tIns="0" rIns="0" bIns="0" rtlCol="0"/>
          <a:lstStyle/>
          <a:p>
            <a:endParaRPr/>
          </a:p>
        </p:txBody>
      </p:sp>
      <p:sp>
        <p:nvSpPr>
          <p:cNvPr id="5" name="object 5"/>
          <p:cNvSpPr/>
          <p:nvPr/>
        </p:nvSpPr>
        <p:spPr>
          <a:xfrm>
            <a:off x="558038" y="5486400"/>
            <a:ext cx="11082655" cy="0"/>
          </a:xfrm>
          <a:custGeom>
            <a:avLst/>
            <a:gdLst/>
            <a:ahLst/>
            <a:cxnLst/>
            <a:rect l="l" t="t" r="r" b="b"/>
            <a:pathLst>
              <a:path w="11082655">
                <a:moveTo>
                  <a:pt x="0" y="0"/>
                </a:moveTo>
                <a:lnTo>
                  <a:pt x="11082528" y="0"/>
                </a:lnTo>
              </a:path>
            </a:pathLst>
          </a:custGeom>
          <a:ln w="6350">
            <a:solidFill>
              <a:srgbClr val="7E7E7E"/>
            </a:solidFill>
          </a:ln>
        </p:spPr>
        <p:txBody>
          <a:bodyPr wrap="square" lIns="0" tIns="0" rIns="0" bIns="0" rtlCol="0"/>
          <a:lstStyle/>
          <a:p>
            <a:endParaRPr/>
          </a:p>
        </p:txBody>
      </p:sp>
      <p:sp>
        <p:nvSpPr>
          <p:cNvPr id="6" name="object 6"/>
          <p:cNvSpPr/>
          <p:nvPr/>
        </p:nvSpPr>
        <p:spPr>
          <a:xfrm>
            <a:off x="554736" y="2112264"/>
            <a:ext cx="11082655" cy="0"/>
          </a:xfrm>
          <a:custGeom>
            <a:avLst/>
            <a:gdLst/>
            <a:ahLst/>
            <a:cxnLst/>
            <a:rect l="l" t="t" r="r" b="b"/>
            <a:pathLst>
              <a:path w="11082655">
                <a:moveTo>
                  <a:pt x="0" y="0"/>
                </a:moveTo>
                <a:lnTo>
                  <a:pt x="11082528" y="0"/>
                </a:lnTo>
              </a:path>
            </a:pathLst>
          </a:custGeom>
          <a:ln w="6350">
            <a:solidFill>
              <a:srgbClr val="7E7E7E"/>
            </a:solidFill>
          </a:ln>
        </p:spPr>
        <p:txBody>
          <a:bodyPr wrap="square" lIns="0" tIns="0" rIns="0" bIns="0" rtlCol="0"/>
          <a:lstStyle/>
          <a:p>
            <a:endParaRPr/>
          </a:p>
        </p:txBody>
      </p:sp>
      <p:sp>
        <p:nvSpPr>
          <p:cNvPr id="7" name="object 7"/>
          <p:cNvSpPr txBox="1"/>
          <p:nvPr/>
        </p:nvSpPr>
        <p:spPr>
          <a:xfrm>
            <a:off x="1770165" y="3565375"/>
            <a:ext cx="1509395" cy="504625"/>
          </a:xfrm>
          <a:prstGeom prst="rect">
            <a:avLst/>
          </a:prstGeom>
        </p:spPr>
        <p:txBody>
          <a:bodyPr vert="horz" wrap="square" lIns="0" tIns="12065" rIns="0" bIns="0" rtlCol="0">
            <a:spAutoFit/>
          </a:bodyPr>
          <a:lstStyle/>
          <a:p>
            <a:pPr marL="12700" marR="5080">
              <a:lnSpc>
                <a:spcPct val="100000"/>
              </a:lnSpc>
              <a:spcBef>
                <a:spcPts val="95"/>
              </a:spcBef>
            </a:pPr>
            <a:r>
              <a:rPr lang="en-US" sz="1600" b="1" spc="-10" dirty="0">
                <a:solidFill>
                  <a:srgbClr val="034101"/>
                </a:solidFill>
                <a:latin typeface="Arial"/>
                <a:cs typeface="Arial"/>
              </a:rPr>
              <a:t>Positive NPV and IRR </a:t>
            </a:r>
            <a:endParaRPr sz="1600" dirty="0">
              <a:latin typeface="Arial"/>
              <a:cs typeface="Arial"/>
            </a:endParaRPr>
          </a:p>
        </p:txBody>
      </p:sp>
      <p:sp>
        <p:nvSpPr>
          <p:cNvPr id="8" name="object 8"/>
          <p:cNvSpPr txBox="1"/>
          <p:nvPr/>
        </p:nvSpPr>
        <p:spPr>
          <a:xfrm>
            <a:off x="4126181" y="3443322"/>
            <a:ext cx="7292340" cy="566822"/>
          </a:xfrm>
          <a:prstGeom prst="rect">
            <a:avLst/>
          </a:prstGeom>
        </p:spPr>
        <p:txBody>
          <a:bodyPr vert="horz" wrap="square" lIns="0" tIns="12700" rIns="0" bIns="0" rtlCol="0">
            <a:spAutoFit/>
          </a:bodyPr>
          <a:lstStyle/>
          <a:p>
            <a:pPr marL="12700" marR="5080">
              <a:lnSpc>
                <a:spcPct val="100000"/>
              </a:lnSpc>
              <a:spcBef>
                <a:spcPts val="100"/>
              </a:spcBef>
            </a:pPr>
            <a:r>
              <a:rPr lang="en-US" sz="1200" dirty="0">
                <a:latin typeface="Arial"/>
                <a:cs typeface="Arial"/>
              </a:rPr>
              <a:t>The project is expected to reach an average Net Present Value of USD 11.76 Mn across the 5 regional clusters, a positive measure on the project’s viability.</a:t>
            </a:r>
            <a:r>
              <a:rPr sz="1200" spc="-5" dirty="0">
                <a:latin typeface="Arial"/>
                <a:cs typeface="Arial"/>
              </a:rPr>
              <a:t>. </a:t>
            </a:r>
            <a:r>
              <a:rPr sz="1200" dirty="0">
                <a:latin typeface="Arial"/>
                <a:cs typeface="Arial"/>
              </a:rPr>
              <a:t>The estimated </a:t>
            </a:r>
            <a:r>
              <a:rPr lang="en-US" sz="1200" dirty="0">
                <a:latin typeface="Arial"/>
                <a:cs typeface="Arial"/>
              </a:rPr>
              <a:t>average </a:t>
            </a:r>
            <a:r>
              <a:rPr sz="1200" dirty="0">
                <a:latin typeface="Arial"/>
                <a:cs typeface="Arial"/>
              </a:rPr>
              <a:t>IRRs </a:t>
            </a:r>
            <a:r>
              <a:rPr lang="en-US" sz="1200" dirty="0">
                <a:latin typeface="Arial"/>
                <a:cs typeface="Arial"/>
              </a:rPr>
              <a:t>26.67% higher that the considered cost of capital of 10%</a:t>
            </a:r>
            <a:r>
              <a:rPr sz="1200" spc="-10" dirty="0">
                <a:latin typeface="Arial"/>
                <a:cs typeface="Arial"/>
              </a:rPr>
              <a:t>.</a:t>
            </a:r>
            <a:endParaRPr sz="1200" dirty="0">
              <a:latin typeface="Arial"/>
              <a:cs typeface="Arial"/>
            </a:endParaRPr>
          </a:p>
        </p:txBody>
      </p:sp>
      <p:sp>
        <p:nvSpPr>
          <p:cNvPr id="9" name="object 9"/>
          <p:cNvSpPr/>
          <p:nvPr/>
        </p:nvSpPr>
        <p:spPr>
          <a:xfrm>
            <a:off x="541883" y="3443322"/>
            <a:ext cx="1089659" cy="743712"/>
          </a:xfrm>
          <a:prstGeom prst="rect">
            <a:avLst/>
          </a:prstGeom>
          <a:blipFill>
            <a:blip r:embed="rId2" cstate="print"/>
            <a:stretch>
              <a:fillRect/>
            </a:stretch>
          </a:blipFill>
        </p:spPr>
        <p:txBody>
          <a:bodyPr wrap="square" lIns="0" tIns="0" rIns="0" bIns="0" rtlCol="0"/>
          <a:lstStyle/>
          <a:p>
            <a:endParaRPr/>
          </a:p>
        </p:txBody>
      </p:sp>
      <p:sp>
        <p:nvSpPr>
          <p:cNvPr id="10" name="object 10"/>
          <p:cNvSpPr txBox="1"/>
          <p:nvPr/>
        </p:nvSpPr>
        <p:spPr>
          <a:xfrm>
            <a:off x="1811782" y="865111"/>
            <a:ext cx="1922780" cy="1243289"/>
          </a:xfrm>
          <a:prstGeom prst="rect">
            <a:avLst/>
          </a:prstGeom>
        </p:spPr>
        <p:txBody>
          <a:bodyPr vert="horz" wrap="square" lIns="0" tIns="12065" rIns="0" bIns="0" rtlCol="0">
            <a:spAutoFit/>
          </a:bodyPr>
          <a:lstStyle/>
          <a:p>
            <a:pPr marL="12700" marR="5080">
              <a:lnSpc>
                <a:spcPct val="100000"/>
              </a:lnSpc>
              <a:spcBef>
                <a:spcPts val="95"/>
              </a:spcBef>
            </a:pPr>
            <a:r>
              <a:rPr sz="1600" b="1" dirty="0">
                <a:solidFill>
                  <a:srgbClr val="034101"/>
                </a:solidFill>
                <a:latin typeface="Arial"/>
                <a:cs typeface="Arial"/>
              </a:rPr>
              <a:t>Growing </a:t>
            </a:r>
            <a:r>
              <a:rPr sz="1600" b="1" spc="-25" dirty="0">
                <a:solidFill>
                  <a:srgbClr val="034101"/>
                </a:solidFill>
                <a:latin typeface="Arial"/>
                <a:cs typeface="Arial"/>
              </a:rPr>
              <a:t>economy,  </a:t>
            </a:r>
            <a:r>
              <a:rPr sz="1600" b="1" spc="5" dirty="0">
                <a:solidFill>
                  <a:srgbClr val="034101"/>
                </a:solidFill>
                <a:latin typeface="Arial"/>
                <a:cs typeface="Arial"/>
              </a:rPr>
              <a:t>with </a:t>
            </a:r>
            <a:r>
              <a:rPr sz="1600" b="1" spc="-10" dirty="0">
                <a:solidFill>
                  <a:srgbClr val="034101"/>
                </a:solidFill>
                <a:latin typeface="Arial"/>
                <a:cs typeface="Arial"/>
              </a:rPr>
              <a:t>investment </a:t>
            </a:r>
            <a:r>
              <a:rPr lang="en-US" sz="1600" b="1" spc="-10" dirty="0">
                <a:solidFill>
                  <a:srgbClr val="034101"/>
                </a:solidFill>
                <a:latin typeface="Arial"/>
                <a:cs typeface="Arial"/>
              </a:rPr>
              <a:t>in the Agricultural sector </a:t>
            </a:r>
            <a:r>
              <a:rPr sz="1600" b="1" spc="-5" dirty="0">
                <a:solidFill>
                  <a:srgbClr val="034101"/>
                </a:solidFill>
                <a:latin typeface="Arial"/>
                <a:cs typeface="Arial"/>
              </a:rPr>
              <a:t>as a </a:t>
            </a:r>
            <a:r>
              <a:rPr sz="1600" b="1" spc="-10" dirty="0">
                <a:solidFill>
                  <a:srgbClr val="034101"/>
                </a:solidFill>
                <a:latin typeface="Arial"/>
                <a:cs typeface="Arial"/>
              </a:rPr>
              <a:t>top  </a:t>
            </a:r>
            <a:r>
              <a:rPr sz="1600" b="1" spc="-5" dirty="0">
                <a:solidFill>
                  <a:srgbClr val="034101"/>
                </a:solidFill>
                <a:latin typeface="Arial"/>
                <a:cs typeface="Arial"/>
              </a:rPr>
              <a:t>priority</a:t>
            </a:r>
            <a:endParaRPr sz="1600" dirty="0">
              <a:latin typeface="Arial"/>
              <a:cs typeface="Arial"/>
            </a:endParaRPr>
          </a:p>
        </p:txBody>
      </p:sp>
      <p:sp>
        <p:nvSpPr>
          <p:cNvPr id="11" name="object 11"/>
          <p:cNvSpPr txBox="1"/>
          <p:nvPr/>
        </p:nvSpPr>
        <p:spPr>
          <a:xfrm>
            <a:off x="4163695" y="861441"/>
            <a:ext cx="7455534" cy="1172116"/>
          </a:xfrm>
          <a:prstGeom prst="rect">
            <a:avLst/>
          </a:prstGeom>
        </p:spPr>
        <p:txBody>
          <a:bodyPr vert="horz" wrap="square" lIns="0" tIns="12700" rIns="0" bIns="0" rtlCol="0">
            <a:spAutoFit/>
          </a:bodyPr>
          <a:lstStyle/>
          <a:p>
            <a:pPr marL="12700" marR="139065" algn="just">
              <a:lnSpc>
                <a:spcPct val="100000"/>
              </a:lnSpc>
              <a:spcBef>
                <a:spcPts val="100"/>
              </a:spcBef>
            </a:pPr>
            <a:r>
              <a:rPr lang="en-US" sz="1200" b="1" spc="-10" dirty="0">
                <a:solidFill>
                  <a:srgbClr val="034101"/>
                </a:solidFill>
                <a:latin typeface="Arial"/>
                <a:cs typeface="Arial"/>
              </a:rPr>
              <a:t>The Agricultural sector has remained the backbone of Kenya’s economic development  over the years. </a:t>
            </a:r>
            <a:r>
              <a:rPr lang="en-US" sz="1200" spc="-5" dirty="0">
                <a:latin typeface="Arial"/>
                <a:cs typeface="Arial"/>
              </a:rPr>
              <a:t>The sector’s contribution to the country’s GDP has at 30% on the average for the past 10 years.</a:t>
            </a:r>
            <a:r>
              <a:rPr sz="1200" spc="-5" dirty="0">
                <a:latin typeface="Arial"/>
                <a:cs typeface="Arial"/>
              </a:rPr>
              <a:t> </a:t>
            </a:r>
            <a:endParaRPr sz="1200" dirty="0">
              <a:latin typeface="Arial"/>
              <a:cs typeface="Arial"/>
            </a:endParaRPr>
          </a:p>
          <a:p>
            <a:pPr marL="12700" marR="5080" algn="just">
              <a:lnSpc>
                <a:spcPct val="100000"/>
              </a:lnSpc>
              <a:spcBef>
                <a:spcPts val="405"/>
              </a:spcBef>
            </a:pPr>
            <a:r>
              <a:rPr lang="en-US" sz="1200" spc="-5" dirty="0">
                <a:latin typeface="Arial"/>
                <a:cs typeface="Arial"/>
              </a:rPr>
              <a:t>Given that the sector is heavily dependent on rain fed Agriculture with drought episodes having steep negative impact on production, the potential is far from being realized. Farm output in the target region can be buoyed throughout the year through irrigated Agriculture. This addresses the issue of food security and positively impacts the Kenyan economy.</a:t>
            </a:r>
            <a:endParaRPr sz="1200" dirty="0">
              <a:latin typeface="Arial"/>
              <a:cs typeface="Arial"/>
            </a:endParaRPr>
          </a:p>
        </p:txBody>
      </p:sp>
      <p:sp>
        <p:nvSpPr>
          <p:cNvPr id="12" name="object 12"/>
          <p:cNvSpPr/>
          <p:nvPr/>
        </p:nvSpPr>
        <p:spPr>
          <a:xfrm>
            <a:off x="554507" y="1051560"/>
            <a:ext cx="1015212" cy="853439"/>
          </a:xfrm>
          <a:prstGeom prst="rect">
            <a:avLst/>
          </a:prstGeom>
          <a:blipFill>
            <a:blip r:embed="rId3" cstate="print"/>
            <a:stretch>
              <a:fillRect/>
            </a:stretch>
          </a:blipFill>
        </p:spPr>
        <p:txBody>
          <a:bodyPr wrap="square" lIns="0" tIns="0" rIns="0" bIns="0" rtlCol="0"/>
          <a:lstStyle/>
          <a:p>
            <a:endParaRPr/>
          </a:p>
        </p:txBody>
      </p:sp>
      <p:sp>
        <p:nvSpPr>
          <p:cNvPr id="13" name="object 13"/>
          <p:cNvSpPr txBox="1"/>
          <p:nvPr/>
        </p:nvSpPr>
        <p:spPr>
          <a:xfrm>
            <a:off x="1811782" y="2172969"/>
            <a:ext cx="1671320" cy="750847"/>
          </a:xfrm>
          <a:prstGeom prst="rect">
            <a:avLst/>
          </a:prstGeom>
        </p:spPr>
        <p:txBody>
          <a:bodyPr vert="horz" wrap="square" lIns="0" tIns="12065" rIns="0" bIns="0" rtlCol="0">
            <a:spAutoFit/>
          </a:bodyPr>
          <a:lstStyle/>
          <a:p>
            <a:pPr marL="12700" marR="5080">
              <a:lnSpc>
                <a:spcPct val="100000"/>
              </a:lnSpc>
              <a:spcBef>
                <a:spcPts val="95"/>
              </a:spcBef>
            </a:pPr>
            <a:r>
              <a:rPr sz="1600" b="1" spc="-5" dirty="0">
                <a:solidFill>
                  <a:srgbClr val="034101"/>
                </a:solidFill>
                <a:latin typeface="Arial"/>
                <a:cs typeface="Arial"/>
              </a:rPr>
              <a:t>USD </a:t>
            </a:r>
            <a:r>
              <a:rPr lang="en-US" sz="1600" b="1" spc="-5" dirty="0">
                <a:solidFill>
                  <a:srgbClr val="034101"/>
                </a:solidFill>
                <a:latin typeface="Arial"/>
                <a:cs typeface="Arial"/>
              </a:rPr>
              <a:t>102.5</a:t>
            </a:r>
            <a:r>
              <a:rPr sz="1600" b="1" spc="-5" dirty="0">
                <a:solidFill>
                  <a:srgbClr val="034101"/>
                </a:solidFill>
                <a:latin typeface="Arial"/>
                <a:cs typeface="Arial"/>
              </a:rPr>
              <a:t> Mn</a:t>
            </a:r>
            <a:r>
              <a:rPr sz="1600" b="1" spc="-60" dirty="0">
                <a:solidFill>
                  <a:srgbClr val="034101"/>
                </a:solidFill>
                <a:latin typeface="Arial"/>
                <a:cs typeface="Arial"/>
              </a:rPr>
              <a:t> </a:t>
            </a:r>
            <a:r>
              <a:rPr sz="1600" b="1" spc="-5" dirty="0">
                <a:solidFill>
                  <a:srgbClr val="034101"/>
                </a:solidFill>
                <a:latin typeface="Arial"/>
                <a:cs typeface="Arial"/>
              </a:rPr>
              <a:t>initial  </a:t>
            </a:r>
            <a:r>
              <a:rPr sz="1600" b="1" spc="-10" dirty="0">
                <a:solidFill>
                  <a:srgbClr val="034101"/>
                </a:solidFill>
                <a:latin typeface="Arial"/>
                <a:cs typeface="Arial"/>
              </a:rPr>
              <a:t>investment</a:t>
            </a:r>
            <a:endParaRPr sz="1600" dirty="0">
              <a:latin typeface="Arial"/>
              <a:cs typeface="Arial"/>
            </a:endParaRPr>
          </a:p>
        </p:txBody>
      </p:sp>
      <p:sp>
        <p:nvSpPr>
          <p:cNvPr id="14" name="object 14"/>
          <p:cNvSpPr txBox="1"/>
          <p:nvPr/>
        </p:nvSpPr>
        <p:spPr>
          <a:xfrm>
            <a:off x="4163695" y="2257265"/>
            <a:ext cx="7457440" cy="566822"/>
          </a:xfrm>
          <a:prstGeom prst="rect">
            <a:avLst/>
          </a:prstGeom>
        </p:spPr>
        <p:txBody>
          <a:bodyPr vert="horz" wrap="square" lIns="0" tIns="12700" rIns="0" bIns="0" rtlCol="0">
            <a:spAutoFit/>
          </a:bodyPr>
          <a:lstStyle/>
          <a:p>
            <a:pPr marL="12700" marR="5080">
              <a:lnSpc>
                <a:spcPct val="100000"/>
              </a:lnSpc>
              <a:spcBef>
                <a:spcPts val="100"/>
              </a:spcBef>
            </a:pPr>
            <a:r>
              <a:rPr sz="1200" spc="-5" dirty="0">
                <a:latin typeface="Arial"/>
                <a:cs typeface="Arial"/>
              </a:rPr>
              <a:t>Seeking investors and private </a:t>
            </a:r>
            <a:r>
              <a:rPr sz="1200" dirty="0">
                <a:latin typeface="Arial"/>
                <a:cs typeface="Arial"/>
              </a:rPr>
              <a:t>sector </a:t>
            </a:r>
            <a:r>
              <a:rPr sz="1200" spc="-5" dirty="0">
                <a:latin typeface="Arial"/>
                <a:cs typeface="Arial"/>
              </a:rPr>
              <a:t>partners </a:t>
            </a:r>
            <a:r>
              <a:rPr sz="1200" dirty="0">
                <a:latin typeface="Arial"/>
                <a:cs typeface="Arial"/>
              </a:rPr>
              <a:t>to </a:t>
            </a:r>
            <a:r>
              <a:rPr sz="1200" spc="-5" dirty="0">
                <a:latin typeface="Arial"/>
                <a:cs typeface="Arial"/>
              </a:rPr>
              <a:t>invest </a:t>
            </a:r>
            <a:r>
              <a:rPr sz="1200" b="1" spc="-5" dirty="0">
                <a:solidFill>
                  <a:srgbClr val="034101"/>
                </a:solidFill>
                <a:latin typeface="Arial"/>
                <a:cs typeface="Arial"/>
              </a:rPr>
              <a:t>USD </a:t>
            </a:r>
            <a:r>
              <a:rPr lang="en-US" sz="1200" b="1" spc="-5" dirty="0">
                <a:solidFill>
                  <a:srgbClr val="034101"/>
                </a:solidFill>
                <a:latin typeface="Arial"/>
                <a:cs typeface="Arial"/>
              </a:rPr>
              <a:t>102.5</a:t>
            </a:r>
            <a:r>
              <a:rPr sz="1200" b="1" spc="-5" dirty="0">
                <a:solidFill>
                  <a:srgbClr val="034101"/>
                </a:solidFill>
                <a:latin typeface="Arial"/>
                <a:cs typeface="Arial"/>
              </a:rPr>
              <a:t> Mn </a:t>
            </a:r>
            <a:r>
              <a:rPr sz="1200" spc="-5" dirty="0">
                <a:latin typeface="Arial"/>
                <a:cs typeface="Arial"/>
              </a:rPr>
              <a:t>in </a:t>
            </a:r>
            <a:r>
              <a:rPr lang="en-US" sz="1200" spc="-5" dirty="0">
                <a:latin typeface="Arial"/>
                <a:cs typeface="Arial"/>
              </a:rPr>
              <a:t>initial investment covering 2 key focus areas; irrigation and hydropower infrastructure as well as dam development spread across 5 clusters representing 5 regions within the larger </a:t>
            </a:r>
            <a:r>
              <a:rPr lang="en-US" sz="1200" spc="-5" dirty="0" err="1">
                <a:latin typeface="Arial"/>
                <a:cs typeface="Arial"/>
              </a:rPr>
              <a:t>Muranga</a:t>
            </a:r>
            <a:r>
              <a:rPr lang="en-US" sz="1200" spc="-5" dirty="0">
                <a:latin typeface="Arial"/>
                <a:cs typeface="Arial"/>
              </a:rPr>
              <a:t> catchment area.</a:t>
            </a:r>
            <a:endParaRPr sz="1200" b="1" dirty="0">
              <a:latin typeface="Arial"/>
              <a:cs typeface="Arial"/>
            </a:endParaRPr>
          </a:p>
        </p:txBody>
      </p:sp>
      <p:sp>
        <p:nvSpPr>
          <p:cNvPr id="15" name="object 15"/>
          <p:cNvSpPr/>
          <p:nvPr/>
        </p:nvSpPr>
        <p:spPr>
          <a:xfrm>
            <a:off x="529844" y="2190972"/>
            <a:ext cx="1114425" cy="975391"/>
          </a:xfrm>
          <a:prstGeom prst="rect">
            <a:avLst/>
          </a:prstGeom>
          <a:blipFill>
            <a:blip r:embed="rId4" cstate="print"/>
            <a:stretch>
              <a:fillRect/>
            </a:stretch>
          </a:blipFill>
        </p:spPr>
        <p:txBody>
          <a:bodyPr wrap="square" lIns="0" tIns="0" rIns="0" bIns="0" rtlCol="0"/>
          <a:lstStyle/>
          <a:p>
            <a:endParaRPr/>
          </a:p>
        </p:txBody>
      </p:sp>
      <p:sp>
        <p:nvSpPr>
          <p:cNvPr id="16" name="object 16"/>
          <p:cNvSpPr txBox="1"/>
          <p:nvPr/>
        </p:nvSpPr>
        <p:spPr>
          <a:xfrm>
            <a:off x="1086713" y="2626232"/>
            <a:ext cx="401320" cy="239395"/>
          </a:xfrm>
          <a:prstGeom prst="rect">
            <a:avLst/>
          </a:prstGeom>
        </p:spPr>
        <p:txBody>
          <a:bodyPr vert="horz" wrap="square" lIns="0" tIns="13335" rIns="0" bIns="0" rtlCol="0">
            <a:spAutoFit/>
          </a:bodyPr>
          <a:lstStyle/>
          <a:p>
            <a:pPr marL="12700">
              <a:lnSpc>
                <a:spcPct val="100000"/>
              </a:lnSpc>
              <a:spcBef>
                <a:spcPts val="105"/>
              </a:spcBef>
            </a:pPr>
            <a:r>
              <a:rPr sz="1400" b="1" spc="-10" dirty="0">
                <a:solidFill>
                  <a:srgbClr val="034101"/>
                </a:solidFill>
                <a:latin typeface="Arial"/>
                <a:cs typeface="Arial"/>
              </a:rPr>
              <a:t>U</a:t>
            </a:r>
            <a:r>
              <a:rPr sz="1400" b="1" dirty="0">
                <a:solidFill>
                  <a:srgbClr val="034101"/>
                </a:solidFill>
                <a:latin typeface="Arial"/>
                <a:cs typeface="Arial"/>
              </a:rPr>
              <a:t>SD</a:t>
            </a:r>
            <a:endParaRPr sz="1400">
              <a:latin typeface="Arial"/>
              <a:cs typeface="Arial"/>
            </a:endParaRPr>
          </a:p>
        </p:txBody>
      </p:sp>
      <p:sp>
        <p:nvSpPr>
          <p:cNvPr id="17" name="object 17"/>
          <p:cNvSpPr txBox="1"/>
          <p:nvPr/>
        </p:nvSpPr>
        <p:spPr>
          <a:xfrm>
            <a:off x="1758442" y="4516213"/>
            <a:ext cx="1976120" cy="504625"/>
          </a:xfrm>
          <a:prstGeom prst="rect">
            <a:avLst/>
          </a:prstGeom>
        </p:spPr>
        <p:txBody>
          <a:bodyPr vert="horz" wrap="square" lIns="0" tIns="12065" rIns="0" bIns="0" rtlCol="0">
            <a:spAutoFit/>
          </a:bodyPr>
          <a:lstStyle/>
          <a:p>
            <a:pPr marL="12700">
              <a:lnSpc>
                <a:spcPct val="100000"/>
              </a:lnSpc>
              <a:spcBef>
                <a:spcPts val="95"/>
              </a:spcBef>
            </a:pPr>
            <a:r>
              <a:rPr lang="en-US" sz="1600" b="1" spc="-10" dirty="0">
                <a:solidFill>
                  <a:srgbClr val="034101"/>
                </a:solidFill>
                <a:latin typeface="Arial"/>
                <a:cs typeface="Arial"/>
              </a:rPr>
              <a:t>The dam-hydropower  impact</a:t>
            </a:r>
            <a:endParaRPr sz="1600" dirty="0">
              <a:latin typeface="Arial"/>
              <a:cs typeface="Arial"/>
            </a:endParaRPr>
          </a:p>
        </p:txBody>
      </p:sp>
      <p:sp>
        <p:nvSpPr>
          <p:cNvPr id="18" name="object 18"/>
          <p:cNvSpPr txBox="1"/>
          <p:nvPr/>
        </p:nvSpPr>
        <p:spPr>
          <a:xfrm>
            <a:off x="4051887" y="4494551"/>
            <a:ext cx="7366634" cy="936154"/>
          </a:xfrm>
          <a:prstGeom prst="rect">
            <a:avLst/>
          </a:prstGeom>
        </p:spPr>
        <p:txBody>
          <a:bodyPr vert="horz" wrap="square" lIns="0" tIns="12700" rIns="0" bIns="0" rtlCol="0">
            <a:spAutoFit/>
          </a:bodyPr>
          <a:lstStyle/>
          <a:p>
            <a:pPr marL="12700" marR="5080" algn="just">
              <a:lnSpc>
                <a:spcPct val="100000"/>
              </a:lnSpc>
              <a:spcBef>
                <a:spcPts val="100"/>
              </a:spcBef>
            </a:pPr>
            <a:r>
              <a:rPr lang="en-US" sz="1200" dirty="0">
                <a:latin typeface="Arial"/>
                <a:cs typeface="Arial"/>
              </a:rPr>
              <a:t>Direct beneficiaries of the project comprise 33,000 customers spread across the 5 clusters of lower </a:t>
            </a:r>
            <a:r>
              <a:rPr lang="en-US" sz="1200" dirty="0" err="1">
                <a:latin typeface="Arial"/>
                <a:cs typeface="Arial"/>
              </a:rPr>
              <a:t>Muranga</a:t>
            </a:r>
            <a:r>
              <a:rPr lang="en-US" sz="1200" dirty="0">
                <a:latin typeface="Arial"/>
                <a:cs typeface="Arial"/>
              </a:rPr>
              <a:t> region. The farm produce that will accrue courtesy of irrigated Agriculture will serve over 50 million Kenyans with more left to spare for the export market after value addition from light as well as large industries driven by the 2.5 MW hydropower. The project feasibility thus presents a positive outlook post project implementation with both result areas having ready market.</a:t>
            </a:r>
            <a:endParaRPr sz="1200" dirty="0">
              <a:latin typeface="Arial"/>
              <a:cs typeface="Arial"/>
            </a:endParaRPr>
          </a:p>
        </p:txBody>
      </p:sp>
      <p:sp>
        <p:nvSpPr>
          <p:cNvPr id="19" name="object 19"/>
          <p:cNvSpPr/>
          <p:nvPr/>
        </p:nvSpPr>
        <p:spPr>
          <a:xfrm>
            <a:off x="529844" y="4554029"/>
            <a:ext cx="1013762" cy="665353"/>
          </a:xfrm>
          <a:prstGeom prst="rect">
            <a:avLst/>
          </a:prstGeom>
          <a:blipFill>
            <a:blip r:embed="rId5" cstate="print"/>
            <a:stretch>
              <a:fillRect/>
            </a:stretch>
          </a:blipFill>
        </p:spPr>
        <p:txBody>
          <a:bodyPr wrap="square" lIns="0" tIns="0" rIns="0" bIns="0" rtlCol="0"/>
          <a:lstStyle/>
          <a:p>
            <a:endParaRPr/>
          </a:p>
        </p:txBody>
      </p:sp>
      <p:sp>
        <p:nvSpPr>
          <p:cNvPr id="42" name="object 42"/>
          <p:cNvSpPr txBox="1"/>
          <p:nvPr/>
        </p:nvSpPr>
        <p:spPr>
          <a:xfrm>
            <a:off x="516636" y="6625088"/>
            <a:ext cx="140335" cy="153670"/>
          </a:xfrm>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z="900" spc="-5" dirty="0">
                <a:solidFill>
                  <a:srgbClr val="034101"/>
                </a:solidFill>
                <a:latin typeface="Arial"/>
                <a:cs typeface="Arial"/>
              </a:rPr>
              <a:t>2</a:t>
            </a:fld>
            <a:endParaRPr sz="9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563350" y="6485635"/>
            <a:ext cx="89535" cy="162560"/>
          </a:xfrm>
          <a:prstGeom prst="rect">
            <a:avLst/>
          </a:prstGeom>
        </p:spPr>
        <p:txBody>
          <a:bodyPr vert="horz" wrap="square" lIns="0" tIns="12700" rIns="0" bIns="0" rtlCol="0">
            <a:spAutoFit/>
          </a:bodyPr>
          <a:lstStyle/>
          <a:p>
            <a:pPr marL="12700">
              <a:lnSpc>
                <a:spcPct val="100000"/>
              </a:lnSpc>
              <a:spcBef>
                <a:spcPts val="100"/>
              </a:spcBef>
            </a:pPr>
            <a:r>
              <a:rPr sz="900" spc="-5" dirty="0">
                <a:latin typeface="Arial"/>
                <a:cs typeface="Arial"/>
              </a:rPr>
              <a:t>5</a:t>
            </a:r>
            <a:endParaRPr sz="900">
              <a:latin typeface="Arial"/>
              <a:cs typeface="Arial"/>
            </a:endParaRPr>
          </a:p>
        </p:txBody>
      </p:sp>
      <p:sp>
        <p:nvSpPr>
          <p:cNvPr id="3" name="object 3"/>
          <p:cNvSpPr/>
          <p:nvPr/>
        </p:nvSpPr>
        <p:spPr>
          <a:xfrm>
            <a:off x="0" y="2541"/>
            <a:ext cx="4060190" cy="6855459"/>
          </a:xfrm>
          <a:custGeom>
            <a:avLst/>
            <a:gdLst/>
            <a:ahLst/>
            <a:cxnLst/>
            <a:rect l="l" t="t" r="r" b="b"/>
            <a:pathLst>
              <a:path w="4060190" h="6855459">
                <a:moveTo>
                  <a:pt x="4059936" y="0"/>
                </a:moveTo>
                <a:lnTo>
                  <a:pt x="0" y="0"/>
                </a:lnTo>
                <a:lnTo>
                  <a:pt x="0" y="6854952"/>
                </a:lnTo>
                <a:lnTo>
                  <a:pt x="4059936" y="6854952"/>
                </a:lnTo>
                <a:lnTo>
                  <a:pt x="4059936" y="0"/>
                </a:lnTo>
                <a:close/>
              </a:path>
            </a:pathLst>
          </a:custGeom>
          <a:solidFill>
            <a:srgbClr val="034101"/>
          </a:solidFill>
        </p:spPr>
        <p:txBody>
          <a:bodyPr wrap="square" lIns="0" tIns="0" rIns="0" bIns="0" rtlCol="0"/>
          <a:lstStyle/>
          <a:p>
            <a:endParaRPr/>
          </a:p>
        </p:txBody>
      </p:sp>
      <p:sp>
        <p:nvSpPr>
          <p:cNvPr id="4" name="object 4"/>
          <p:cNvSpPr txBox="1"/>
          <p:nvPr/>
        </p:nvSpPr>
        <p:spPr>
          <a:xfrm>
            <a:off x="4212716" y="151587"/>
            <a:ext cx="7239000" cy="350737"/>
          </a:xfrm>
          <a:prstGeom prst="rect">
            <a:avLst/>
          </a:prstGeom>
        </p:spPr>
        <p:txBody>
          <a:bodyPr vert="horz" wrap="square" lIns="0" tIns="12065" rIns="0" bIns="0" rtlCol="0">
            <a:spAutoFit/>
          </a:bodyPr>
          <a:lstStyle/>
          <a:p>
            <a:pPr marL="12700">
              <a:lnSpc>
                <a:spcPct val="100000"/>
              </a:lnSpc>
              <a:spcBef>
                <a:spcPts val="95"/>
              </a:spcBef>
            </a:pPr>
            <a:r>
              <a:rPr lang="en-US" sz="2200" b="1" spc="-40" dirty="0">
                <a:solidFill>
                  <a:srgbClr val="034101"/>
                </a:solidFill>
                <a:latin typeface="Arial"/>
                <a:cs typeface="Arial"/>
              </a:rPr>
              <a:t>Proposed Investment</a:t>
            </a:r>
            <a:endParaRPr sz="2200" dirty="0">
              <a:latin typeface="Arial"/>
              <a:cs typeface="Arial"/>
            </a:endParaRPr>
          </a:p>
        </p:txBody>
      </p:sp>
      <p:sp>
        <p:nvSpPr>
          <p:cNvPr id="6" name="object 6"/>
          <p:cNvSpPr/>
          <p:nvPr/>
        </p:nvSpPr>
        <p:spPr>
          <a:xfrm>
            <a:off x="551687" y="286511"/>
            <a:ext cx="3312795" cy="0"/>
          </a:xfrm>
          <a:custGeom>
            <a:avLst/>
            <a:gdLst/>
            <a:ahLst/>
            <a:cxnLst/>
            <a:rect l="l" t="t" r="r" b="b"/>
            <a:pathLst>
              <a:path w="3312795">
                <a:moveTo>
                  <a:pt x="3312287" y="0"/>
                </a:moveTo>
                <a:lnTo>
                  <a:pt x="0" y="0"/>
                </a:lnTo>
              </a:path>
            </a:pathLst>
          </a:custGeom>
          <a:ln w="6350">
            <a:solidFill>
              <a:srgbClr val="034101"/>
            </a:solidFill>
          </a:ln>
        </p:spPr>
        <p:txBody>
          <a:bodyPr wrap="square" lIns="0" tIns="0" rIns="0" bIns="0" rtlCol="0"/>
          <a:lstStyle/>
          <a:p>
            <a:endParaRPr/>
          </a:p>
        </p:txBody>
      </p:sp>
      <p:sp>
        <p:nvSpPr>
          <p:cNvPr id="7" name="object 7"/>
          <p:cNvSpPr txBox="1"/>
          <p:nvPr/>
        </p:nvSpPr>
        <p:spPr>
          <a:xfrm>
            <a:off x="301726" y="952034"/>
            <a:ext cx="3374390" cy="1788310"/>
          </a:xfrm>
          <a:prstGeom prst="rect">
            <a:avLst/>
          </a:prstGeom>
        </p:spPr>
        <p:txBody>
          <a:bodyPr vert="horz" wrap="square" lIns="0" tIns="13335" rIns="0" bIns="0" rtlCol="0">
            <a:spAutoFit/>
          </a:bodyPr>
          <a:lstStyle/>
          <a:p>
            <a:pPr marL="12700" marR="5080">
              <a:lnSpc>
                <a:spcPct val="100000"/>
              </a:lnSpc>
              <a:spcBef>
                <a:spcPts val="105"/>
              </a:spcBef>
            </a:pPr>
            <a:r>
              <a:rPr lang="en-US" sz="1400" b="1" i="0" dirty="0">
                <a:solidFill>
                  <a:schemeClr val="bg1"/>
                </a:solidFill>
                <a:effectLst/>
                <a:latin typeface="Segoe UI" panose="020B0502040204020203" pitchFamily="34" charset="0"/>
              </a:rPr>
              <a:t>Components/ Key Focus Areas</a:t>
            </a:r>
          </a:p>
          <a:p>
            <a:pPr marL="12700" marR="5080">
              <a:lnSpc>
                <a:spcPct val="100000"/>
              </a:lnSpc>
              <a:spcBef>
                <a:spcPts val="105"/>
              </a:spcBef>
            </a:pPr>
            <a:endParaRPr lang="en-US" sz="1400" dirty="0">
              <a:solidFill>
                <a:schemeClr val="bg1"/>
              </a:solidFill>
              <a:latin typeface="Segoe UI" panose="020B0502040204020203" pitchFamily="34" charset="0"/>
            </a:endParaRPr>
          </a:p>
          <a:p>
            <a:pPr marL="298450" marR="5080" indent="-285750">
              <a:lnSpc>
                <a:spcPct val="100000"/>
              </a:lnSpc>
              <a:spcBef>
                <a:spcPts val="105"/>
              </a:spcBef>
              <a:buFont typeface="Arial" panose="020B0604020202020204" pitchFamily="34" charset="0"/>
              <a:buChar char="•"/>
            </a:pPr>
            <a:r>
              <a:rPr lang="en-US" sz="1400" dirty="0">
                <a:solidFill>
                  <a:schemeClr val="bg1"/>
                </a:solidFill>
                <a:latin typeface="Segoe UI" panose="020B0502040204020203" pitchFamily="34" charset="0"/>
              </a:rPr>
              <a:t>Dam targeted at 8000 ha irrigation scheme</a:t>
            </a:r>
          </a:p>
          <a:p>
            <a:pPr marL="298450" marR="5080" indent="-285750">
              <a:lnSpc>
                <a:spcPct val="100000"/>
              </a:lnSpc>
              <a:spcBef>
                <a:spcPts val="105"/>
              </a:spcBef>
              <a:buFont typeface="Arial" panose="020B0604020202020204" pitchFamily="34" charset="0"/>
              <a:buChar char="•"/>
            </a:pPr>
            <a:endParaRPr lang="en-US" sz="1400" dirty="0">
              <a:solidFill>
                <a:schemeClr val="bg1"/>
              </a:solidFill>
              <a:latin typeface="Segoe UI" panose="020B0502040204020203" pitchFamily="34" charset="0"/>
            </a:endParaRPr>
          </a:p>
          <a:p>
            <a:pPr marL="298450" marR="5080" indent="-285750">
              <a:lnSpc>
                <a:spcPct val="100000"/>
              </a:lnSpc>
              <a:spcBef>
                <a:spcPts val="105"/>
              </a:spcBef>
              <a:buFont typeface="Arial" panose="020B0604020202020204" pitchFamily="34" charset="0"/>
              <a:buChar char="•"/>
            </a:pPr>
            <a:r>
              <a:rPr lang="en-US" sz="1400" dirty="0">
                <a:solidFill>
                  <a:schemeClr val="bg1"/>
                </a:solidFill>
                <a:latin typeface="Segoe UI" panose="020B0502040204020203" pitchFamily="34" charset="0"/>
              </a:rPr>
              <a:t>2.5 MW mini hydropower generation to supply power for industrial use in Agricultural value addition</a:t>
            </a:r>
          </a:p>
        </p:txBody>
      </p:sp>
      <p:sp>
        <p:nvSpPr>
          <p:cNvPr id="8" name="object 8"/>
          <p:cNvSpPr txBox="1">
            <a:spLocks noGrp="1"/>
          </p:cNvSpPr>
          <p:nvPr>
            <p:ph type="title"/>
          </p:nvPr>
        </p:nvSpPr>
        <p:spPr>
          <a:xfrm>
            <a:off x="370128" y="151587"/>
            <a:ext cx="2777490" cy="350737"/>
          </a:xfrm>
          <a:prstGeom prst="rect">
            <a:avLst/>
          </a:prstGeom>
        </p:spPr>
        <p:txBody>
          <a:bodyPr vert="horz" wrap="square" lIns="0" tIns="12065" rIns="0" bIns="0" rtlCol="0">
            <a:spAutoFit/>
          </a:bodyPr>
          <a:lstStyle/>
          <a:p>
            <a:pPr marL="12700">
              <a:lnSpc>
                <a:spcPct val="100000"/>
              </a:lnSpc>
              <a:spcBef>
                <a:spcPts val="95"/>
              </a:spcBef>
            </a:pPr>
            <a:r>
              <a:rPr lang="en-US" sz="2200" dirty="0">
                <a:solidFill>
                  <a:schemeClr val="bg1"/>
                </a:solidFill>
              </a:rPr>
              <a:t>Project Architecture </a:t>
            </a:r>
            <a:endParaRPr sz="2200" dirty="0">
              <a:solidFill>
                <a:schemeClr val="bg1"/>
              </a:solidFill>
            </a:endParaRPr>
          </a:p>
        </p:txBody>
      </p:sp>
      <p:sp>
        <p:nvSpPr>
          <p:cNvPr id="10" name="object 10"/>
          <p:cNvSpPr txBox="1"/>
          <p:nvPr/>
        </p:nvSpPr>
        <p:spPr>
          <a:xfrm>
            <a:off x="360463" y="3105804"/>
            <a:ext cx="3256915" cy="1777090"/>
          </a:xfrm>
          <a:prstGeom prst="rect">
            <a:avLst/>
          </a:prstGeom>
        </p:spPr>
        <p:txBody>
          <a:bodyPr vert="horz" wrap="square" lIns="0" tIns="12700" rIns="0" bIns="0" rtlCol="0">
            <a:spAutoFit/>
          </a:bodyPr>
          <a:lstStyle/>
          <a:p>
            <a:pPr marL="12700" marR="5080">
              <a:lnSpc>
                <a:spcPct val="135800"/>
              </a:lnSpc>
              <a:spcBef>
                <a:spcPts val="100"/>
              </a:spcBef>
            </a:pPr>
            <a:r>
              <a:rPr lang="en-US" sz="1400" b="1" spc="-30" dirty="0">
                <a:solidFill>
                  <a:srgbClr val="FFFFFF"/>
                </a:solidFill>
                <a:latin typeface="Arial"/>
                <a:cs typeface="Arial"/>
              </a:rPr>
              <a:t>Proposed Development Plans</a:t>
            </a:r>
          </a:p>
          <a:p>
            <a:pPr marL="298450" marR="5080" indent="-285750">
              <a:lnSpc>
                <a:spcPct val="135800"/>
              </a:lnSpc>
              <a:spcBef>
                <a:spcPts val="100"/>
              </a:spcBef>
              <a:buFont typeface="Arial" panose="020B0604020202020204" pitchFamily="34" charset="0"/>
              <a:buChar char="•"/>
            </a:pPr>
            <a:r>
              <a:rPr lang="en-US" sz="1400" spc="-30" dirty="0">
                <a:solidFill>
                  <a:srgbClr val="FFFFFF"/>
                </a:solidFill>
                <a:latin typeface="Arial"/>
                <a:cs typeface="Arial"/>
              </a:rPr>
              <a:t>Irrigation infrastructure to unlock 3 seasons per year</a:t>
            </a:r>
          </a:p>
          <a:p>
            <a:pPr marL="298450" marR="5080" indent="-285750">
              <a:lnSpc>
                <a:spcPct val="135800"/>
              </a:lnSpc>
              <a:spcBef>
                <a:spcPts val="100"/>
              </a:spcBef>
              <a:buFont typeface="Arial" panose="020B0604020202020204" pitchFamily="34" charset="0"/>
              <a:buChar char="•"/>
            </a:pPr>
            <a:r>
              <a:rPr lang="en-US" sz="1400" spc="-30" dirty="0">
                <a:solidFill>
                  <a:srgbClr val="FFFFFF"/>
                </a:solidFill>
                <a:latin typeface="Arial"/>
                <a:cs typeface="Arial"/>
              </a:rPr>
              <a:t>Agri -Enterprise focused on mixed farming</a:t>
            </a:r>
          </a:p>
          <a:p>
            <a:pPr marL="298450" marR="5080" indent="-285750">
              <a:lnSpc>
                <a:spcPct val="135800"/>
              </a:lnSpc>
              <a:spcBef>
                <a:spcPts val="100"/>
              </a:spcBef>
              <a:buFont typeface="Arial" panose="020B0604020202020204" pitchFamily="34" charset="0"/>
              <a:buChar char="•"/>
            </a:pPr>
            <a:endParaRPr lang="en-US" sz="1400" dirty="0">
              <a:latin typeface="Arial"/>
              <a:cs typeface="Arial"/>
            </a:endParaRPr>
          </a:p>
        </p:txBody>
      </p:sp>
      <p:sp>
        <p:nvSpPr>
          <p:cNvPr id="12" name="object 12"/>
          <p:cNvSpPr txBox="1"/>
          <p:nvPr/>
        </p:nvSpPr>
        <p:spPr>
          <a:xfrm>
            <a:off x="419201" y="6396939"/>
            <a:ext cx="3256915" cy="259045"/>
          </a:xfrm>
          <a:prstGeom prst="rect">
            <a:avLst/>
          </a:prstGeom>
        </p:spPr>
        <p:txBody>
          <a:bodyPr vert="horz" wrap="square" lIns="0" tIns="12700" rIns="0" bIns="0" rtlCol="0">
            <a:spAutoFit/>
          </a:bodyPr>
          <a:lstStyle/>
          <a:p>
            <a:pPr marL="12700" marR="5080">
              <a:lnSpc>
                <a:spcPct val="100000"/>
              </a:lnSpc>
              <a:spcBef>
                <a:spcPts val="100"/>
              </a:spcBef>
            </a:pPr>
            <a:r>
              <a:rPr sz="800" spc="-5" dirty="0">
                <a:solidFill>
                  <a:srgbClr val="FFFFFF"/>
                </a:solidFill>
                <a:latin typeface="Arial"/>
                <a:cs typeface="Arial"/>
              </a:rPr>
              <a:t>Source: </a:t>
            </a:r>
            <a:r>
              <a:rPr sz="800" dirty="0">
                <a:solidFill>
                  <a:srgbClr val="FFFFFF"/>
                </a:solidFill>
                <a:latin typeface="Arial"/>
                <a:cs typeface="Arial"/>
              </a:rPr>
              <a:t>TARDA </a:t>
            </a:r>
            <a:r>
              <a:rPr sz="800" spc="-5" dirty="0">
                <a:solidFill>
                  <a:srgbClr val="FFFFFF"/>
                </a:solidFill>
                <a:latin typeface="Arial"/>
                <a:cs typeface="Arial"/>
              </a:rPr>
              <a:t>2014 </a:t>
            </a:r>
            <a:r>
              <a:rPr sz="800" dirty="0">
                <a:solidFill>
                  <a:srgbClr val="FFFFFF"/>
                </a:solidFill>
                <a:latin typeface="Arial"/>
                <a:cs typeface="Arial"/>
              </a:rPr>
              <a:t>– </a:t>
            </a:r>
            <a:r>
              <a:rPr sz="800" spc="-5" dirty="0">
                <a:solidFill>
                  <a:srgbClr val="FFFFFF"/>
                </a:solidFill>
                <a:latin typeface="Arial"/>
                <a:cs typeface="Arial"/>
              </a:rPr>
              <a:t>2018 strategic plan, </a:t>
            </a:r>
            <a:r>
              <a:rPr sz="800" dirty="0">
                <a:solidFill>
                  <a:srgbClr val="FFFFFF"/>
                </a:solidFill>
                <a:latin typeface="Arial"/>
                <a:cs typeface="Arial"/>
              </a:rPr>
              <a:t>TARDA feasibility </a:t>
            </a:r>
            <a:r>
              <a:rPr sz="800" spc="-5" dirty="0">
                <a:solidFill>
                  <a:srgbClr val="FFFFFF"/>
                </a:solidFill>
                <a:latin typeface="Arial"/>
                <a:cs typeface="Arial"/>
              </a:rPr>
              <a:t>study </a:t>
            </a:r>
            <a:r>
              <a:rPr lang="en-US" sz="800" spc="-5" dirty="0">
                <a:solidFill>
                  <a:srgbClr val="FFFFFF"/>
                </a:solidFill>
                <a:latin typeface="Arial"/>
                <a:cs typeface="Arial"/>
              </a:rPr>
              <a:t>for lower </a:t>
            </a:r>
            <a:r>
              <a:rPr lang="en-US" sz="800" spc="-5" dirty="0" err="1">
                <a:solidFill>
                  <a:srgbClr val="FFFFFF"/>
                </a:solidFill>
                <a:latin typeface="Arial"/>
                <a:cs typeface="Arial"/>
              </a:rPr>
              <a:t>Muranga</a:t>
            </a:r>
            <a:r>
              <a:rPr lang="en-US" sz="800" spc="-5" dirty="0">
                <a:solidFill>
                  <a:srgbClr val="FFFFFF"/>
                </a:solidFill>
                <a:latin typeface="Arial"/>
                <a:cs typeface="Arial"/>
              </a:rPr>
              <a:t> Small Holder Irrigation</a:t>
            </a:r>
            <a:endParaRPr sz="800" dirty="0">
              <a:latin typeface="Arial"/>
              <a:cs typeface="Arial"/>
            </a:endParaRPr>
          </a:p>
        </p:txBody>
      </p:sp>
      <p:sp>
        <p:nvSpPr>
          <p:cNvPr id="16" name="object 16"/>
          <p:cNvSpPr txBox="1"/>
          <p:nvPr/>
        </p:nvSpPr>
        <p:spPr>
          <a:xfrm>
            <a:off x="4337156" y="872303"/>
            <a:ext cx="7702444" cy="750847"/>
          </a:xfrm>
          <a:prstGeom prst="rect">
            <a:avLst/>
          </a:prstGeom>
          <a:solidFill>
            <a:schemeClr val="accent5">
              <a:lumMod val="40000"/>
              <a:lumOff val="60000"/>
            </a:schemeClr>
          </a:solidFill>
        </p:spPr>
        <p:txBody>
          <a:bodyPr vert="horz" wrap="square" lIns="0" tIns="12065" rIns="0" bIns="0" rtlCol="0">
            <a:spAutoFit/>
          </a:bodyPr>
          <a:lstStyle/>
          <a:p>
            <a:pPr marL="12700">
              <a:lnSpc>
                <a:spcPct val="100000"/>
              </a:lnSpc>
              <a:spcBef>
                <a:spcPts val="95"/>
              </a:spcBef>
            </a:pPr>
            <a:r>
              <a:rPr lang="en-US" sz="1600" dirty="0">
                <a:latin typeface="Arial" panose="020B0604020202020204" pitchFamily="34" charset="0"/>
                <a:ea typeface="Calibri" panose="020F0502020204030204" pitchFamily="34" charset="0"/>
                <a:cs typeface="Arial" panose="020B0604020202020204" pitchFamily="34" charset="0"/>
              </a:rPr>
              <a:t>Tana and Athi Rivers Development Authority (TARDA)</a:t>
            </a:r>
            <a:r>
              <a:rPr lang="en-US" sz="1600" dirty="0">
                <a:effectLst/>
                <a:latin typeface="Arial" panose="020B0604020202020204" pitchFamily="34" charset="0"/>
                <a:ea typeface="Calibri" panose="020F0502020204030204" pitchFamily="34" charset="0"/>
                <a:cs typeface="Arial" panose="020B0604020202020204" pitchFamily="34" charset="0"/>
              </a:rPr>
              <a:t> is seeking to attain water security and climate resilient communities by curving out investment opportunities in 3 key sectors: Water, Agriculture and Energy.</a:t>
            </a:r>
            <a:endParaRPr sz="1600" dirty="0">
              <a:latin typeface="Arial" panose="020B0604020202020204" pitchFamily="34" charset="0"/>
              <a:cs typeface="Arial" panose="020B0604020202020204" pitchFamily="34" charset="0"/>
            </a:endParaRPr>
          </a:p>
        </p:txBody>
      </p:sp>
      <p:sp>
        <p:nvSpPr>
          <p:cNvPr id="17" name="object 17"/>
          <p:cNvSpPr txBox="1"/>
          <p:nvPr/>
        </p:nvSpPr>
        <p:spPr>
          <a:xfrm>
            <a:off x="4337156" y="2031151"/>
            <a:ext cx="7702444" cy="828432"/>
          </a:xfrm>
          <a:prstGeom prst="rect">
            <a:avLst/>
          </a:prstGeom>
          <a:solidFill>
            <a:schemeClr val="accent6">
              <a:lumMod val="20000"/>
              <a:lumOff val="80000"/>
            </a:schemeClr>
          </a:solidFill>
        </p:spPr>
        <p:txBody>
          <a:bodyPr vert="horz" wrap="square" lIns="0" tIns="88900" rIns="0" bIns="0" rtlCol="0">
            <a:spAutoFit/>
          </a:bodyPr>
          <a:lstStyle/>
          <a:p>
            <a:pPr marL="12065" algn="just">
              <a:lnSpc>
                <a:spcPct val="100000"/>
              </a:lnSpc>
              <a:spcBef>
                <a:spcPts val="700"/>
              </a:spcBef>
              <a:tabLst>
                <a:tab pos="299085" algn="l"/>
                <a:tab pos="299720" algn="l"/>
              </a:tabLst>
            </a:pPr>
            <a:r>
              <a:rPr lang="en-US" sz="1600" dirty="0">
                <a:latin typeface="Arial"/>
                <a:cs typeface="Arial"/>
              </a:rPr>
              <a:t>The irrigation project that is expected to cover a net area of 8000 ha is integrated with hydropower expected to generate 2.5 MW. The number of enterprises in agricultural value chains, water and energy is expected to increase.</a:t>
            </a:r>
            <a:endParaRPr sz="1600" dirty="0">
              <a:latin typeface="Arial"/>
              <a:cs typeface="Arial"/>
            </a:endParaRPr>
          </a:p>
        </p:txBody>
      </p:sp>
      <p:sp>
        <p:nvSpPr>
          <p:cNvPr id="19" name="object 19"/>
          <p:cNvSpPr txBox="1"/>
          <p:nvPr/>
        </p:nvSpPr>
        <p:spPr>
          <a:xfrm>
            <a:off x="4337156" y="4704172"/>
            <a:ext cx="7702444" cy="504625"/>
          </a:xfrm>
          <a:prstGeom prst="rect">
            <a:avLst/>
          </a:prstGeom>
          <a:solidFill>
            <a:schemeClr val="accent3">
              <a:lumMod val="60000"/>
              <a:lumOff val="40000"/>
            </a:schemeClr>
          </a:solidFill>
        </p:spPr>
        <p:txBody>
          <a:bodyPr vert="horz" wrap="square" lIns="0" tIns="12065" rIns="0" bIns="0" rtlCol="0">
            <a:spAutoFit/>
          </a:bodyPr>
          <a:lstStyle/>
          <a:p>
            <a:pPr marL="12700" marR="5080">
              <a:lnSpc>
                <a:spcPct val="100000"/>
              </a:lnSpc>
              <a:spcBef>
                <a:spcPts val="95"/>
              </a:spcBef>
              <a:buClr>
                <a:srgbClr val="034101"/>
              </a:buClr>
              <a:buSzPct val="109375"/>
              <a:tabLst>
                <a:tab pos="241300" algn="l"/>
              </a:tabLst>
            </a:pPr>
            <a:r>
              <a:rPr lang="en-US" sz="1600" spc="-5" dirty="0">
                <a:latin typeface="Arial"/>
                <a:cs typeface="Arial"/>
              </a:rPr>
              <a:t>The Irrigation and Hydropower infrastructure component is projected to cost $ 60.99 Mn while the Dam will cost 41.55 Million in capital investment. </a:t>
            </a:r>
            <a:endParaRPr sz="1600" dirty="0">
              <a:latin typeface="Arial"/>
              <a:cs typeface="Arial"/>
            </a:endParaRPr>
          </a:p>
        </p:txBody>
      </p:sp>
      <p:sp>
        <p:nvSpPr>
          <p:cNvPr id="20" name="object 20"/>
          <p:cNvSpPr txBox="1"/>
          <p:nvPr/>
        </p:nvSpPr>
        <p:spPr>
          <a:xfrm>
            <a:off x="4337156" y="5459610"/>
            <a:ext cx="7272020" cy="258404"/>
          </a:xfrm>
          <a:prstGeom prst="rect">
            <a:avLst/>
          </a:prstGeom>
        </p:spPr>
        <p:txBody>
          <a:bodyPr vert="horz" wrap="square" lIns="0" tIns="12065" rIns="0" bIns="0" rtlCol="0">
            <a:spAutoFit/>
          </a:bodyPr>
          <a:lstStyle/>
          <a:p>
            <a:pPr marL="12700" marR="5080">
              <a:lnSpc>
                <a:spcPct val="100000"/>
              </a:lnSpc>
              <a:spcBef>
                <a:spcPts val="95"/>
              </a:spcBef>
              <a:buClr>
                <a:srgbClr val="034101"/>
              </a:buClr>
              <a:buSzPct val="109375"/>
              <a:tabLst>
                <a:tab pos="241300" algn="l"/>
              </a:tabLst>
            </a:pPr>
            <a:r>
              <a:rPr lang="en-US" sz="1600" dirty="0">
                <a:latin typeface="Arial"/>
                <a:cs typeface="Arial"/>
              </a:rPr>
              <a:t>  </a:t>
            </a:r>
          </a:p>
        </p:txBody>
      </p:sp>
      <p:sp>
        <p:nvSpPr>
          <p:cNvPr id="13" name="TextBox 12">
            <a:extLst>
              <a:ext uri="{FF2B5EF4-FFF2-40B4-BE49-F238E27FC236}">
                <a16:creationId xmlns:a16="http://schemas.microsoft.com/office/drawing/2014/main" id="{F9D8409D-2533-7E10-02D7-A878ECD8D41E}"/>
              </a:ext>
            </a:extLst>
          </p:cNvPr>
          <p:cNvSpPr txBox="1"/>
          <p:nvPr/>
        </p:nvSpPr>
        <p:spPr>
          <a:xfrm>
            <a:off x="4337156" y="3105804"/>
            <a:ext cx="7702444" cy="1477328"/>
          </a:xfrm>
          <a:prstGeom prst="rect">
            <a:avLst/>
          </a:prstGeom>
          <a:solidFill>
            <a:schemeClr val="bg1">
              <a:lumMod val="95000"/>
            </a:schemeClr>
          </a:solidFill>
        </p:spPr>
        <p:txBody>
          <a:bodyPr wrap="square">
            <a:spAutoFit/>
          </a:bodyPr>
          <a:lstStyle/>
          <a:p>
            <a:pPr algn="just"/>
            <a:r>
              <a:rPr lang="en-US" dirty="0"/>
              <a:t>Based on the economic and financial consideration assumed in the analysis, the $102.5 Mn investment in the Lower </a:t>
            </a:r>
            <a:r>
              <a:rPr lang="en-US" dirty="0" err="1"/>
              <a:t>Murang’a</a:t>
            </a:r>
            <a:r>
              <a:rPr lang="en-US" dirty="0"/>
              <a:t> area is worthwhile. This is so because the area gives positive NPVs and generates internal returns at a rate (IRR) higher than the considered cost of capital of 10% at 11.6 Mn and 26.67% respectively.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6" y="151587"/>
            <a:ext cx="4487925" cy="781624"/>
          </a:xfrm>
          <a:prstGeom prst="rect">
            <a:avLst/>
          </a:prstGeom>
        </p:spPr>
        <p:txBody>
          <a:bodyPr vert="horz" wrap="square" lIns="0" tIns="12065" rIns="0" bIns="0" rtlCol="0">
            <a:spAutoFit/>
          </a:bodyPr>
          <a:lstStyle/>
          <a:p>
            <a:pPr marL="12700">
              <a:lnSpc>
                <a:spcPct val="100000"/>
              </a:lnSpc>
              <a:spcBef>
                <a:spcPts val="95"/>
              </a:spcBef>
            </a:pPr>
            <a:r>
              <a:rPr lang="en-US" spc="-10" dirty="0"/>
              <a:t>Locational competitive advantage </a:t>
            </a:r>
            <a:endParaRPr spc="-5" dirty="0"/>
          </a:p>
        </p:txBody>
      </p:sp>
      <p:sp>
        <p:nvSpPr>
          <p:cNvPr id="4" name="object 4"/>
          <p:cNvSpPr/>
          <p:nvPr/>
        </p:nvSpPr>
        <p:spPr>
          <a:xfrm>
            <a:off x="4158996" y="972311"/>
            <a:ext cx="0" cy="5133975"/>
          </a:xfrm>
          <a:custGeom>
            <a:avLst/>
            <a:gdLst/>
            <a:ahLst/>
            <a:cxnLst/>
            <a:rect l="l" t="t" r="r" b="b"/>
            <a:pathLst>
              <a:path h="5133975">
                <a:moveTo>
                  <a:pt x="0" y="0"/>
                </a:moveTo>
                <a:lnTo>
                  <a:pt x="0" y="5133682"/>
                </a:lnTo>
              </a:path>
            </a:pathLst>
          </a:custGeom>
          <a:ln w="6350">
            <a:solidFill>
              <a:srgbClr val="B3B3B3"/>
            </a:solidFill>
          </a:ln>
        </p:spPr>
        <p:txBody>
          <a:bodyPr wrap="square" lIns="0" tIns="0" rIns="0" bIns="0" rtlCol="0"/>
          <a:lstStyle/>
          <a:p>
            <a:endParaRPr/>
          </a:p>
        </p:txBody>
      </p:sp>
      <p:sp>
        <p:nvSpPr>
          <p:cNvPr id="5" name="object 5"/>
          <p:cNvSpPr/>
          <p:nvPr/>
        </p:nvSpPr>
        <p:spPr>
          <a:xfrm>
            <a:off x="8033004" y="972311"/>
            <a:ext cx="0" cy="5133975"/>
          </a:xfrm>
          <a:custGeom>
            <a:avLst/>
            <a:gdLst/>
            <a:ahLst/>
            <a:cxnLst/>
            <a:rect l="l" t="t" r="r" b="b"/>
            <a:pathLst>
              <a:path h="5133975">
                <a:moveTo>
                  <a:pt x="0" y="0"/>
                </a:moveTo>
                <a:lnTo>
                  <a:pt x="0" y="5133682"/>
                </a:lnTo>
              </a:path>
            </a:pathLst>
          </a:custGeom>
          <a:ln w="6350">
            <a:solidFill>
              <a:srgbClr val="B3B3B3"/>
            </a:solidFill>
          </a:ln>
        </p:spPr>
        <p:txBody>
          <a:bodyPr wrap="square" lIns="0" tIns="0" rIns="0" bIns="0" rtlCol="0"/>
          <a:lstStyle/>
          <a:p>
            <a:endParaRPr/>
          </a:p>
        </p:txBody>
      </p:sp>
      <p:sp>
        <p:nvSpPr>
          <p:cNvPr id="6" name="object 6"/>
          <p:cNvSpPr txBox="1"/>
          <p:nvPr/>
        </p:nvSpPr>
        <p:spPr>
          <a:xfrm>
            <a:off x="542036" y="1692910"/>
            <a:ext cx="3149600" cy="504625"/>
          </a:xfrm>
          <a:prstGeom prst="rect">
            <a:avLst/>
          </a:prstGeom>
        </p:spPr>
        <p:txBody>
          <a:bodyPr vert="horz" wrap="square" lIns="0" tIns="12065" rIns="0" bIns="0" rtlCol="0">
            <a:spAutoFit/>
          </a:bodyPr>
          <a:lstStyle/>
          <a:p>
            <a:pPr marL="12700">
              <a:lnSpc>
                <a:spcPct val="100000"/>
              </a:lnSpc>
              <a:spcBef>
                <a:spcPts val="95"/>
              </a:spcBef>
            </a:pPr>
            <a:r>
              <a:rPr lang="en-US" sz="1600" b="1" spc="-15" dirty="0">
                <a:solidFill>
                  <a:srgbClr val="034101"/>
                </a:solidFill>
                <a:latin typeface="Arial"/>
                <a:cs typeface="Arial"/>
              </a:rPr>
              <a:t>Stable economic growth and liberalization</a:t>
            </a:r>
            <a:endParaRPr sz="1600" dirty="0">
              <a:latin typeface="Arial"/>
              <a:cs typeface="Arial"/>
            </a:endParaRPr>
          </a:p>
        </p:txBody>
      </p:sp>
      <p:sp>
        <p:nvSpPr>
          <p:cNvPr id="7" name="object 7"/>
          <p:cNvSpPr txBox="1"/>
          <p:nvPr/>
        </p:nvSpPr>
        <p:spPr>
          <a:xfrm>
            <a:off x="8266556" y="1692910"/>
            <a:ext cx="3063875" cy="658514"/>
          </a:xfrm>
          <a:prstGeom prst="rect">
            <a:avLst/>
          </a:prstGeom>
        </p:spPr>
        <p:txBody>
          <a:bodyPr vert="horz" wrap="square" lIns="0" tIns="12065" rIns="0" bIns="0" rtlCol="0">
            <a:spAutoFit/>
          </a:bodyPr>
          <a:lstStyle/>
          <a:p>
            <a:pPr marL="12700">
              <a:lnSpc>
                <a:spcPct val="100000"/>
              </a:lnSpc>
              <a:spcBef>
                <a:spcPts val="95"/>
              </a:spcBef>
            </a:pPr>
            <a:r>
              <a:rPr sz="1400" b="1" spc="-5" dirty="0">
                <a:solidFill>
                  <a:srgbClr val="034101"/>
                </a:solidFill>
                <a:latin typeface="Arial"/>
                <a:cs typeface="Arial"/>
              </a:rPr>
              <a:t>… </a:t>
            </a:r>
            <a:r>
              <a:rPr lang="en-US" sz="1400" b="1" spc="-5" dirty="0">
                <a:solidFill>
                  <a:srgbClr val="034101"/>
                </a:solidFill>
                <a:latin typeface="Arial"/>
                <a:cs typeface="Arial"/>
              </a:rPr>
              <a:t>established as a leading logistics hub with well developed infrastructure </a:t>
            </a:r>
            <a:endParaRPr sz="1400" dirty="0">
              <a:latin typeface="Arial"/>
              <a:cs typeface="Arial"/>
            </a:endParaRPr>
          </a:p>
        </p:txBody>
      </p:sp>
      <p:sp>
        <p:nvSpPr>
          <p:cNvPr id="8" name="object 8"/>
          <p:cNvSpPr txBox="1"/>
          <p:nvPr/>
        </p:nvSpPr>
        <p:spPr>
          <a:xfrm>
            <a:off x="4391025" y="1692910"/>
            <a:ext cx="2851785" cy="513080"/>
          </a:xfrm>
          <a:prstGeom prst="rect">
            <a:avLst/>
          </a:prstGeom>
        </p:spPr>
        <p:txBody>
          <a:bodyPr vert="horz" wrap="square" lIns="0" tIns="12065" rIns="0" bIns="0" rtlCol="0">
            <a:spAutoFit/>
          </a:bodyPr>
          <a:lstStyle/>
          <a:p>
            <a:pPr marL="12700">
              <a:lnSpc>
                <a:spcPct val="100000"/>
              </a:lnSpc>
              <a:spcBef>
                <a:spcPts val="95"/>
              </a:spcBef>
            </a:pPr>
            <a:r>
              <a:rPr sz="1600" b="1" spc="-5" dirty="0">
                <a:solidFill>
                  <a:srgbClr val="034101"/>
                </a:solidFill>
                <a:latin typeface="Arial"/>
                <a:cs typeface="Arial"/>
              </a:rPr>
              <a:t>..and it is becoming easier</a:t>
            </a:r>
            <a:r>
              <a:rPr sz="1600" b="1" spc="55" dirty="0">
                <a:solidFill>
                  <a:srgbClr val="034101"/>
                </a:solidFill>
                <a:latin typeface="Arial"/>
                <a:cs typeface="Arial"/>
              </a:rPr>
              <a:t> </a:t>
            </a:r>
            <a:r>
              <a:rPr sz="1600" b="1" spc="-5" dirty="0">
                <a:solidFill>
                  <a:srgbClr val="034101"/>
                </a:solidFill>
                <a:latin typeface="Arial"/>
                <a:cs typeface="Arial"/>
              </a:rPr>
              <a:t>to</a:t>
            </a:r>
            <a:endParaRPr sz="1600">
              <a:latin typeface="Arial"/>
              <a:cs typeface="Arial"/>
            </a:endParaRPr>
          </a:p>
          <a:p>
            <a:pPr marL="12700">
              <a:lnSpc>
                <a:spcPct val="100000"/>
              </a:lnSpc>
            </a:pPr>
            <a:r>
              <a:rPr sz="1600" b="1" spc="-5" dirty="0">
                <a:solidFill>
                  <a:srgbClr val="034101"/>
                </a:solidFill>
                <a:latin typeface="Arial"/>
                <a:cs typeface="Arial"/>
              </a:rPr>
              <a:t>conduct </a:t>
            </a:r>
            <a:r>
              <a:rPr sz="1600" b="1" spc="-10" dirty="0">
                <a:solidFill>
                  <a:srgbClr val="034101"/>
                </a:solidFill>
                <a:latin typeface="Arial"/>
                <a:cs typeface="Arial"/>
              </a:rPr>
              <a:t>business </a:t>
            </a:r>
            <a:r>
              <a:rPr sz="1600" b="1" spc="-5" dirty="0">
                <a:solidFill>
                  <a:srgbClr val="034101"/>
                </a:solidFill>
                <a:latin typeface="Arial"/>
                <a:cs typeface="Arial"/>
              </a:rPr>
              <a:t>in</a:t>
            </a:r>
            <a:r>
              <a:rPr sz="1600" b="1" spc="5" dirty="0">
                <a:solidFill>
                  <a:srgbClr val="034101"/>
                </a:solidFill>
                <a:latin typeface="Arial"/>
                <a:cs typeface="Arial"/>
              </a:rPr>
              <a:t> </a:t>
            </a:r>
            <a:r>
              <a:rPr sz="1600" b="1" spc="-15" dirty="0">
                <a:solidFill>
                  <a:srgbClr val="034101"/>
                </a:solidFill>
                <a:latin typeface="Arial"/>
                <a:cs typeface="Arial"/>
              </a:rPr>
              <a:t>Kenya…</a:t>
            </a:r>
            <a:endParaRPr sz="1600">
              <a:latin typeface="Arial"/>
              <a:cs typeface="Arial"/>
            </a:endParaRPr>
          </a:p>
        </p:txBody>
      </p:sp>
      <p:sp>
        <p:nvSpPr>
          <p:cNvPr id="9" name="object 9"/>
          <p:cNvSpPr txBox="1"/>
          <p:nvPr/>
        </p:nvSpPr>
        <p:spPr>
          <a:xfrm>
            <a:off x="5029961" y="5317363"/>
            <a:ext cx="2346960" cy="566822"/>
          </a:xfrm>
          <a:prstGeom prst="rect">
            <a:avLst/>
          </a:prstGeom>
        </p:spPr>
        <p:txBody>
          <a:bodyPr vert="horz" wrap="square" lIns="0" tIns="12700" rIns="0" bIns="0" rtlCol="0">
            <a:spAutoFit/>
          </a:bodyPr>
          <a:lstStyle/>
          <a:p>
            <a:pPr marL="12700" marR="5080">
              <a:lnSpc>
                <a:spcPct val="100000"/>
              </a:lnSpc>
              <a:spcBef>
                <a:spcPts val="100"/>
              </a:spcBef>
            </a:pPr>
            <a:r>
              <a:rPr lang="en-US" sz="1200" spc="-5" dirty="0">
                <a:latin typeface="Arial"/>
                <a:cs typeface="Arial"/>
              </a:rPr>
              <a:t>Stable policy framework as the country looks into advancing ease of doing business</a:t>
            </a:r>
            <a:endParaRPr sz="1200" dirty="0">
              <a:latin typeface="Arial"/>
              <a:cs typeface="Arial"/>
            </a:endParaRPr>
          </a:p>
        </p:txBody>
      </p:sp>
      <p:sp>
        <p:nvSpPr>
          <p:cNvPr id="10" name="object 10"/>
          <p:cNvSpPr/>
          <p:nvPr/>
        </p:nvSpPr>
        <p:spPr>
          <a:xfrm>
            <a:off x="4410344" y="5340332"/>
            <a:ext cx="372090" cy="373640"/>
          </a:xfrm>
          <a:prstGeom prst="rect">
            <a:avLst/>
          </a:prstGeom>
          <a:blipFill>
            <a:blip r:embed="rId3" cstate="print"/>
            <a:stretch>
              <a:fillRect/>
            </a:stretch>
          </a:blipFill>
        </p:spPr>
        <p:txBody>
          <a:bodyPr wrap="square" lIns="0" tIns="0" rIns="0" bIns="0" rtlCol="0"/>
          <a:lstStyle/>
          <a:p>
            <a:endParaRPr/>
          </a:p>
        </p:txBody>
      </p:sp>
      <p:sp>
        <p:nvSpPr>
          <p:cNvPr id="11" name="object 11"/>
          <p:cNvSpPr txBox="1"/>
          <p:nvPr/>
        </p:nvSpPr>
        <p:spPr>
          <a:xfrm>
            <a:off x="5029961" y="3201161"/>
            <a:ext cx="110871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a:cs typeface="Arial"/>
              </a:rPr>
              <a:t>on getting</a:t>
            </a:r>
            <a:r>
              <a:rPr sz="1200" spc="-55" dirty="0">
                <a:latin typeface="Arial"/>
                <a:cs typeface="Arial"/>
              </a:rPr>
              <a:t> </a:t>
            </a:r>
            <a:r>
              <a:rPr sz="1200" spc="-5" dirty="0">
                <a:latin typeface="Arial"/>
                <a:cs typeface="Arial"/>
              </a:rPr>
              <a:t>credit</a:t>
            </a:r>
            <a:endParaRPr sz="1200">
              <a:latin typeface="Arial"/>
              <a:cs typeface="Arial"/>
            </a:endParaRPr>
          </a:p>
        </p:txBody>
      </p:sp>
      <p:sp>
        <p:nvSpPr>
          <p:cNvPr id="12" name="object 12"/>
          <p:cNvSpPr txBox="1"/>
          <p:nvPr/>
        </p:nvSpPr>
        <p:spPr>
          <a:xfrm>
            <a:off x="4365625" y="3060014"/>
            <a:ext cx="369570" cy="331470"/>
          </a:xfrm>
          <a:prstGeom prst="rect">
            <a:avLst/>
          </a:prstGeom>
        </p:spPr>
        <p:txBody>
          <a:bodyPr vert="horz" wrap="square" lIns="0" tIns="13335" rIns="0" bIns="0" rtlCol="0">
            <a:spAutoFit/>
          </a:bodyPr>
          <a:lstStyle/>
          <a:p>
            <a:pPr marL="38100">
              <a:lnSpc>
                <a:spcPct val="100000"/>
              </a:lnSpc>
              <a:spcBef>
                <a:spcPts val="105"/>
              </a:spcBef>
            </a:pPr>
            <a:r>
              <a:rPr sz="3000" b="1" spc="15" baseline="-16666" dirty="0">
                <a:solidFill>
                  <a:srgbClr val="034101"/>
                </a:solidFill>
                <a:latin typeface="Arial"/>
                <a:cs typeface="Arial"/>
              </a:rPr>
              <a:t>1</a:t>
            </a:r>
            <a:r>
              <a:rPr sz="1300" b="1" spc="10" dirty="0">
                <a:solidFill>
                  <a:srgbClr val="034101"/>
                </a:solidFill>
                <a:latin typeface="Arial"/>
                <a:cs typeface="Arial"/>
              </a:rPr>
              <a:t>st</a:t>
            </a:r>
            <a:endParaRPr sz="1300">
              <a:latin typeface="Arial"/>
              <a:cs typeface="Arial"/>
            </a:endParaRPr>
          </a:p>
        </p:txBody>
      </p:sp>
      <p:sp>
        <p:nvSpPr>
          <p:cNvPr id="13" name="object 13"/>
          <p:cNvSpPr txBox="1"/>
          <p:nvPr/>
        </p:nvSpPr>
        <p:spPr>
          <a:xfrm>
            <a:off x="5029961" y="3744595"/>
            <a:ext cx="212915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a:cs typeface="Arial"/>
              </a:rPr>
              <a:t>on </a:t>
            </a:r>
            <a:r>
              <a:rPr sz="1200" dirty="0">
                <a:latin typeface="Arial"/>
                <a:cs typeface="Arial"/>
              </a:rPr>
              <a:t>protecting </a:t>
            </a:r>
            <a:r>
              <a:rPr sz="1200" spc="-5" dirty="0">
                <a:latin typeface="Arial"/>
                <a:cs typeface="Arial"/>
              </a:rPr>
              <a:t>minority</a:t>
            </a:r>
            <a:r>
              <a:rPr sz="1200" spc="-80" dirty="0">
                <a:latin typeface="Arial"/>
                <a:cs typeface="Arial"/>
              </a:rPr>
              <a:t> </a:t>
            </a:r>
            <a:r>
              <a:rPr sz="1200" spc="-5" dirty="0">
                <a:latin typeface="Arial"/>
                <a:cs typeface="Arial"/>
              </a:rPr>
              <a:t>investors</a:t>
            </a:r>
            <a:endParaRPr sz="1200" dirty="0">
              <a:latin typeface="Arial"/>
              <a:cs typeface="Arial"/>
            </a:endParaRPr>
          </a:p>
        </p:txBody>
      </p:sp>
      <p:sp>
        <p:nvSpPr>
          <p:cNvPr id="14" name="object 14"/>
          <p:cNvSpPr txBox="1"/>
          <p:nvPr/>
        </p:nvSpPr>
        <p:spPr>
          <a:xfrm>
            <a:off x="4365625" y="3603752"/>
            <a:ext cx="369570" cy="330835"/>
          </a:xfrm>
          <a:prstGeom prst="rect">
            <a:avLst/>
          </a:prstGeom>
        </p:spPr>
        <p:txBody>
          <a:bodyPr vert="horz" wrap="square" lIns="0" tIns="12700" rIns="0" bIns="0" rtlCol="0">
            <a:spAutoFit/>
          </a:bodyPr>
          <a:lstStyle/>
          <a:p>
            <a:pPr marL="38100">
              <a:lnSpc>
                <a:spcPct val="100000"/>
              </a:lnSpc>
              <a:spcBef>
                <a:spcPts val="100"/>
              </a:spcBef>
            </a:pPr>
            <a:r>
              <a:rPr sz="3000" b="1" spc="15" baseline="-16666" dirty="0">
                <a:solidFill>
                  <a:srgbClr val="034101"/>
                </a:solidFill>
                <a:latin typeface="Arial"/>
                <a:cs typeface="Arial"/>
              </a:rPr>
              <a:t>1</a:t>
            </a:r>
            <a:r>
              <a:rPr sz="1300" b="1" spc="10" dirty="0">
                <a:solidFill>
                  <a:srgbClr val="034101"/>
                </a:solidFill>
                <a:latin typeface="Arial"/>
                <a:cs typeface="Arial"/>
              </a:rPr>
              <a:t>st</a:t>
            </a:r>
            <a:endParaRPr sz="1300">
              <a:latin typeface="Arial"/>
              <a:cs typeface="Arial"/>
            </a:endParaRPr>
          </a:p>
        </p:txBody>
      </p:sp>
      <p:sp>
        <p:nvSpPr>
          <p:cNvPr id="15" name="object 15"/>
          <p:cNvSpPr txBox="1"/>
          <p:nvPr/>
        </p:nvSpPr>
        <p:spPr>
          <a:xfrm>
            <a:off x="5029961" y="4287773"/>
            <a:ext cx="147891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a:cs typeface="Arial"/>
              </a:rPr>
              <a:t>on resolving</a:t>
            </a:r>
            <a:r>
              <a:rPr sz="1200" spc="-55" dirty="0">
                <a:latin typeface="Arial"/>
                <a:cs typeface="Arial"/>
              </a:rPr>
              <a:t> </a:t>
            </a:r>
            <a:r>
              <a:rPr sz="1200" spc="-5" dirty="0">
                <a:latin typeface="Arial"/>
                <a:cs typeface="Arial"/>
              </a:rPr>
              <a:t>solvency</a:t>
            </a:r>
            <a:endParaRPr sz="1200">
              <a:latin typeface="Arial"/>
              <a:cs typeface="Arial"/>
            </a:endParaRPr>
          </a:p>
        </p:txBody>
      </p:sp>
      <p:sp>
        <p:nvSpPr>
          <p:cNvPr id="16" name="object 16"/>
          <p:cNvSpPr txBox="1"/>
          <p:nvPr/>
        </p:nvSpPr>
        <p:spPr>
          <a:xfrm>
            <a:off x="4365625" y="4146930"/>
            <a:ext cx="425450" cy="330835"/>
          </a:xfrm>
          <a:prstGeom prst="rect">
            <a:avLst/>
          </a:prstGeom>
        </p:spPr>
        <p:txBody>
          <a:bodyPr vert="horz" wrap="square" lIns="0" tIns="12700" rIns="0" bIns="0" rtlCol="0">
            <a:spAutoFit/>
          </a:bodyPr>
          <a:lstStyle/>
          <a:p>
            <a:pPr marL="38100">
              <a:lnSpc>
                <a:spcPct val="100000"/>
              </a:lnSpc>
              <a:spcBef>
                <a:spcPts val="100"/>
              </a:spcBef>
            </a:pPr>
            <a:r>
              <a:rPr sz="3000" b="1" spc="15" baseline="-16666" dirty="0">
                <a:solidFill>
                  <a:srgbClr val="034101"/>
                </a:solidFill>
                <a:latin typeface="Arial"/>
                <a:cs typeface="Arial"/>
              </a:rPr>
              <a:t>2</a:t>
            </a:r>
            <a:r>
              <a:rPr sz="1300" b="1" spc="10" dirty="0">
                <a:solidFill>
                  <a:srgbClr val="034101"/>
                </a:solidFill>
                <a:latin typeface="Arial"/>
                <a:cs typeface="Arial"/>
              </a:rPr>
              <a:t>nd</a:t>
            </a:r>
            <a:endParaRPr sz="1300">
              <a:latin typeface="Arial"/>
              <a:cs typeface="Arial"/>
            </a:endParaRPr>
          </a:p>
        </p:txBody>
      </p:sp>
      <p:sp>
        <p:nvSpPr>
          <p:cNvPr id="17" name="object 17"/>
          <p:cNvSpPr txBox="1"/>
          <p:nvPr/>
        </p:nvSpPr>
        <p:spPr>
          <a:xfrm>
            <a:off x="5029961" y="4833366"/>
            <a:ext cx="137033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a:cs typeface="Arial"/>
              </a:rPr>
              <a:t>on getting</a:t>
            </a:r>
            <a:r>
              <a:rPr sz="1200" spc="-40" dirty="0">
                <a:latin typeface="Arial"/>
                <a:cs typeface="Arial"/>
              </a:rPr>
              <a:t> </a:t>
            </a:r>
            <a:r>
              <a:rPr sz="1200" spc="-5" dirty="0">
                <a:latin typeface="Arial"/>
                <a:cs typeface="Arial"/>
              </a:rPr>
              <a:t>electricity</a:t>
            </a:r>
            <a:endParaRPr sz="1200">
              <a:latin typeface="Arial"/>
              <a:cs typeface="Arial"/>
            </a:endParaRPr>
          </a:p>
        </p:txBody>
      </p:sp>
      <p:sp>
        <p:nvSpPr>
          <p:cNvPr id="18" name="object 18"/>
          <p:cNvSpPr txBox="1"/>
          <p:nvPr/>
        </p:nvSpPr>
        <p:spPr>
          <a:xfrm>
            <a:off x="4365625" y="4690364"/>
            <a:ext cx="386715" cy="330835"/>
          </a:xfrm>
          <a:prstGeom prst="rect">
            <a:avLst/>
          </a:prstGeom>
        </p:spPr>
        <p:txBody>
          <a:bodyPr vert="horz" wrap="square" lIns="0" tIns="12700" rIns="0" bIns="0" rtlCol="0">
            <a:spAutoFit/>
          </a:bodyPr>
          <a:lstStyle/>
          <a:p>
            <a:pPr marL="38100">
              <a:lnSpc>
                <a:spcPct val="100000"/>
              </a:lnSpc>
              <a:spcBef>
                <a:spcPts val="100"/>
              </a:spcBef>
            </a:pPr>
            <a:r>
              <a:rPr sz="3000" b="1" spc="7" baseline="-16666" dirty="0">
                <a:solidFill>
                  <a:srgbClr val="034101"/>
                </a:solidFill>
                <a:latin typeface="Arial"/>
                <a:cs typeface="Arial"/>
              </a:rPr>
              <a:t>3</a:t>
            </a:r>
            <a:r>
              <a:rPr sz="1300" b="1" spc="5" dirty="0">
                <a:solidFill>
                  <a:srgbClr val="034101"/>
                </a:solidFill>
                <a:latin typeface="Arial"/>
                <a:cs typeface="Arial"/>
              </a:rPr>
              <a:t>rd</a:t>
            </a:r>
            <a:endParaRPr sz="1300">
              <a:latin typeface="Arial"/>
              <a:cs typeface="Arial"/>
            </a:endParaRPr>
          </a:p>
        </p:txBody>
      </p:sp>
      <p:sp>
        <p:nvSpPr>
          <p:cNvPr id="19" name="object 19"/>
          <p:cNvSpPr/>
          <p:nvPr/>
        </p:nvSpPr>
        <p:spPr>
          <a:xfrm>
            <a:off x="4487927" y="2435093"/>
            <a:ext cx="217945" cy="376017"/>
          </a:xfrm>
          <a:prstGeom prst="rect">
            <a:avLst/>
          </a:prstGeom>
          <a:blipFill>
            <a:blip r:embed="rId4" cstate="print"/>
            <a:stretch>
              <a:fillRect/>
            </a:stretch>
          </a:blipFill>
        </p:spPr>
        <p:txBody>
          <a:bodyPr wrap="square" lIns="0" tIns="0" rIns="0" bIns="0" rtlCol="0"/>
          <a:lstStyle/>
          <a:p>
            <a:endParaRPr/>
          </a:p>
        </p:txBody>
      </p:sp>
      <p:sp>
        <p:nvSpPr>
          <p:cNvPr id="20" name="object 20"/>
          <p:cNvSpPr txBox="1"/>
          <p:nvPr/>
        </p:nvSpPr>
        <p:spPr>
          <a:xfrm>
            <a:off x="5004561" y="2408682"/>
            <a:ext cx="2621915" cy="516255"/>
          </a:xfrm>
          <a:prstGeom prst="rect">
            <a:avLst/>
          </a:prstGeom>
        </p:spPr>
        <p:txBody>
          <a:bodyPr vert="horz" wrap="square" lIns="0" tIns="10795" rIns="0" bIns="0" rtlCol="0">
            <a:spAutoFit/>
          </a:bodyPr>
          <a:lstStyle/>
          <a:p>
            <a:pPr marL="38100" marR="30480">
              <a:lnSpc>
                <a:spcPct val="100800"/>
              </a:lnSpc>
              <a:spcBef>
                <a:spcPts val="85"/>
              </a:spcBef>
            </a:pPr>
            <a:r>
              <a:rPr sz="1200" dirty="0">
                <a:latin typeface="Arial"/>
                <a:cs typeface="Arial"/>
              </a:rPr>
              <a:t>Ranked </a:t>
            </a:r>
            <a:r>
              <a:rPr sz="2000" b="1" spc="5" dirty="0">
                <a:solidFill>
                  <a:srgbClr val="034101"/>
                </a:solidFill>
                <a:latin typeface="Arial"/>
                <a:cs typeface="Arial"/>
              </a:rPr>
              <a:t>3</a:t>
            </a:r>
            <a:r>
              <a:rPr sz="1950" b="1" spc="7" baseline="25641" dirty="0">
                <a:solidFill>
                  <a:srgbClr val="034101"/>
                </a:solidFill>
                <a:latin typeface="Arial"/>
                <a:cs typeface="Arial"/>
              </a:rPr>
              <a:t>rd </a:t>
            </a:r>
            <a:r>
              <a:rPr sz="1200" spc="-5" dirty="0">
                <a:latin typeface="Arial"/>
                <a:cs typeface="Arial"/>
              </a:rPr>
              <a:t>on overall ease </a:t>
            </a:r>
            <a:r>
              <a:rPr sz="1200" dirty="0">
                <a:latin typeface="Arial"/>
                <a:cs typeface="Arial"/>
              </a:rPr>
              <a:t>of </a:t>
            </a:r>
            <a:r>
              <a:rPr sz="1200" spc="-5" dirty="0">
                <a:latin typeface="Arial"/>
                <a:cs typeface="Arial"/>
              </a:rPr>
              <a:t>doing  </a:t>
            </a:r>
            <a:r>
              <a:rPr sz="1200" dirty="0">
                <a:latin typeface="Arial"/>
                <a:cs typeface="Arial"/>
              </a:rPr>
              <a:t>business </a:t>
            </a:r>
            <a:r>
              <a:rPr sz="1200" spc="-5" dirty="0">
                <a:latin typeface="Arial"/>
                <a:cs typeface="Arial"/>
              </a:rPr>
              <a:t>in Sub-Saharan</a:t>
            </a:r>
            <a:r>
              <a:rPr sz="1200" spc="-160" dirty="0">
                <a:latin typeface="Arial"/>
                <a:cs typeface="Arial"/>
              </a:rPr>
              <a:t> </a:t>
            </a:r>
            <a:r>
              <a:rPr sz="1200" dirty="0">
                <a:latin typeface="Arial"/>
                <a:cs typeface="Arial"/>
              </a:rPr>
              <a:t>Africa</a:t>
            </a:r>
            <a:endParaRPr sz="1200">
              <a:latin typeface="Arial"/>
              <a:cs typeface="Arial"/>
            </a:endParaRPr>
          </a:p>
        </p:txBody>
      </p:sp>
      <p:sp>
        <p:nvSpPr>
          <p:cNvPr id="21" name="object 21"/>
          <p:cNvSpPr txBox="1"/>
          <p:nvPr/>
        </p:nvSpPr>
        <p:spPr>
          <a:xfrm>
            <a:off x="9864979" y="2411789"/>
            <a:ext cx="1697989" cy="1120820"/>
          </a:xfrm>
          <a:prstGeom prst="rect">
            <a:avLst/>
          </a:prstGeom>
        </p:spPr>
        <p:txBody>
          <a:bodyPr vert="horz" wrap="square" lIns="0" tIns="12700" rIns="0" bIns="0" rtlCol="0">
            <a:spAutoFit/>
          </a:bodyPr>
          <a:lstStyle/>
          <a:p>
            <a:pPr marL="12700" marR="5080">
              <a:lnSpc>
                <a:spcPct val="100000"/>
              </a:lnSpc>
              <a:spcBef>
                <a:spcPts val="100"/>
              </a:spcBef>
            </a:pPr>
            <a:r>
              <a:rPr lang="en-US" sz="1200" spc="-5" dirty="0">
                <a:latin typeface="Arial"/>
                <a:cs typeface="Arial"/>
              </a:rPr>
              <a:t>Number of international airports with capacity to handle large cargo to international markets for the envisioned </a:t>
            </a:r>
            <a:r>
              <a:rPr lang="en-US" sz="1200" spc="-5" dirty="0" err="1">
                <a:latin typeface="Arial"/>
                <a:cs typeface="Arial"/>
              </a:rPr>
              <a:t>agri</a:t>
            </a:r>
            <a:r>
              <a:rPr lang="en-US" sz="1200" spc="-5" dirty="0">
                <a:latin typeface="Arial"/>
                <a:cs typeface="Arial"/>
              </a:rPr>
              <a:t>- produce</a:t>
            </a:r>
            <a:endParaRPr sz="1200" dirty="0">
              <a:latin typeface="Arial"/>
              <a:cs typeface="Arial"/>
            </a:endParaRPr>
          </a:p>
        </p:txBody>
      </p:sp>
      <p:grpSp>
        <p:nvGrpSpPr>
          <p:cNvPr id="22" name="object 22"/>
          <p:cNvGrpSpPr/>
          <p:nvPr/>
        </p:nvGrpSpPr>
        <p:grpSpPr>
          <a:xfrm>
            <a:off x="8284522" y="2438260"/>
            <a:ext cx="370840" cy="370205"/>
            <a:chOff x="8284522" y="2438260"/>
            <a:chExt cx="370840" cy="370205"/>
          </a:xfrm>
        </p:grpSpPr>
        <p:sp>
          <p:nvSpPr>
            <p:cNvPr id="23" name="object 23"/>
            <p:cNvSpPr/>
            <p:nvPr/>
          </p:nvSpPr>
          <p:spPr>
            <a:xfrm>
              <a:off x="8284515" y="2438260"/>
              <a:ext cx="370840" cy="370205"/>
            </a:xfrm>
            <a:custGeom>
              <a:avLst/>
              <a:gdLst/>
              <a:ahLst/>
              <a:cxnLst/>
              <a:rect l="l" t="t" r="r" b="b"/>
              <a:pathLst>
                <a:path w="370840" h="370205">
                  <a:moveTo>
                    <a:pt x="308114" y="57315"/>
                  </a:moveTo>
                  <a:lnTo>
                    <a:pt x="301371" y="53225"/>
                  </a:lnTo>
                  <a:lnTo>
                    <a:pt x="200888" y="219481"/>
                  </a:lnTo>
                  <a:lnTo>
                    <a:pt x="97967" y="218300"/>
                  </a:lnTo>
                  <a:lnTo>
                    <a:pt x="49555" y="305638"/>
                  </a:lnTo>
                  <a:lnTo>
                    <a:pt x="56438" y="309473"/>
                  </a:lnTo>
                  <a:lnTo>
                    <a:pt x="102577" y="226250"/>
                  </a:lnTo>
                  <a:lnTo>
                    <a:pt x="205308" y="227431"/>
                  </a:lnTo>
                  <a:lnTo>
                    <a:pt x="207264" y="224193"/>
                  </a:lnTo>
                  <a:lnTo>
                    <a:pt x="208940" y="221411"/>
                  </a:lnTo>
                  <a:lnTo>
                    <a:pt x="308114" y="57315"/>
                  </a:lnTo>
                  <a:close/>
                </a:path>
                <a:path w="370840" h="370205">
                  <a:moveTo>
                    <a:pt x="370344" y="362229"/>
                  </a:moveTo>
                  <a:lnTo>
                    <a:pt x="7886" y="362229"/>
                  </a:lnTo>
                  <a:lnTo>
                    <a:pt x="7886" y="0"/>
                  </a:lnTo>
                  <a:lnTo>
                    <a:pt x="0" y="0"/>
                  </a:lnTo>
                  <a:lnTo>
                    <a:pt x="0" y="366153"/>
                  </a:lnTo>
                  <a:lnTo>
                    <a:pt x="0" y="369963"/>
                  </a:lnTo>
                  <a:lnTo>
                    <a:pt x="370344" y="369963"/>
                  </a:lnTo>
                  <a:lnTo>
                    <a:pt x="370344" y="366179"/>
                  </a:lnTo>
                  <a:lnTo>
                    <a:pt x="370344" y="362229"/>
                  </a:lnTo>
                  <a:close/>
                </a:path>
              </a:pathLst>
            </a:custGeom>
            <a:solidFill>
              <a:srgbClr val="034101"/>
            </a:solidFill>
          </p:spPr>
          <p:txBody>
            <a:bodyPr wrap="square" lIns="0" tIns="0" rIns="0" bIns="0" rtlCol="0"/>
            <a:lstStyle/>
            <a:p>
              <a:endParaRPr/>
            </a:p>
          </p:txBody>
        </p:sp>
        <p:sp>
          <p:nvSpPr>
            <p:cNvPr id="24" name="object 24"/>
            <p:cNvSpPr/>
            <p:nvPr/>
          </p:nvSpPr>
          <p:spPr>
            <a:xfrm>
              <a:off x="8503235" y="2488747"/>
              <a:ext cx="109959" cy="90958"/>
            </a:xfrm>
            <a:prstGeom prst="rect">
              <a:avLst/>
            </a:prstGeom>
            <a:blipFill>
              <a:blip r:embed="rId5" cstate="print"/>
              <a:stretch>
                <a:fillRect/>
              </a:stretch>
            </a:blipFill>
          </p:spPr>
          <p:txBody>
            <a:bodyPr wrap="square" lIns="0" tIns="0" rIns="0" bIns="0" rtlCol="0"/>
            <a:lstStyle/>
            <a:p>
              <a:endParaRPr/>
            </a:p>
          </p:txBody>
        </p:sp>
      </p:grpSp>
      <p:sp>
        <p:nvSpPr>
          <p:cNvPr id="25" name="object 25"/>
          <p:cNvSpPr txBox="1"/>
          <p:nvPr/>
        </p:nvSpPr>
        <p:spPr>
          <a:xfrm>
            <a:off x="8803385" y="2408682"/>
            <a:ext cx="662940" cy="330835"/>
          </a:xfrm>
          <a:prstGeom prst="rect">
            <a:avLst/>
          </a:prstGeom>
        </p:spPr>
        <p:txBody>
          <a:bodyPr vert="horz" wrap="square" lIns="0" tIns="13335" rIns="0" bIns="0" rtlCol="0">
            <a:spAutoFit/>
          </a:bodyPr>
          <a:lstStyle/>
          <a:p>
            <a:pPr marL="12700">
              <a:lnSpc>
                <a:spcPct val="100000"/>
              </a:lnSpc>
              <a:spcBef>
                <a:spcPts val="105"/>
              </a:spcBef>
            </a:pPr>
            <a:r>
              <a:rPr lang="en-US" sz="2000" b="1" spc="-110" dirty="0">
                <a:solidFill>
                  <a:srgbClr val="034101"/>
                </a:solidFill>
                <a:latin typeface="Arial"/>
                <a:cs typeface="Arial"/>
              </a:rPr>
              <a:t>4</a:t>
            </a:r>
            <a:endParaRPr sz="2000" dirty="0">
              <a:latin typeface="Arial"/>
              <a:cs typeface="Arial"/>
            </a:endParaRPr>
          </a:p>
        </p:txBody>
      </p:sp>
      <p:sp>
        <p:nvSpPr>
          <p:cNvPr id="29" name="object 29"/>
          <p:cNvSpPr txBox="1"/>
          <p:nvPr/>
        </p:nvSpPr>
        <p:spPr>
          <a:xfrm>
            <a:off x="9863708" y="3759357"/>
            <a:ext cx="1699260" cy="751488"/>
          </a:xfrm>
          <a:prstGeom prst="rect">
            <a:avLst/>
          </a:prstGeom>
        </p:spPr>
        <p:txBody>
          <a:bodyPr vert="horz" wrap="square" lIns="0" tIns="12700" rIns="0" bIns="0" rtlCol="0">
            <a:spAutoFit/>
          </a:bodyPr>
          <a:lstStyle/>
          <a:p>
            <a:pPr marL="12700" marR="5080">
              <a:lnSpc>
                <a:spcPct val="100000"/>
              </a:lnSpc>
              <a:spcBef>
                <a:spcPts val="100"/>
              </a:spcBef>
            </a:pPr>
            <a:r>
              <a:rPr lang="en-US" sz="1200" spc="-5" dirty="0">
                <a:latin typeface="Arial"/>
                <a:cs typeface="Arial"/>
              </a:rPr>
              <a:t>Size of land earmarked for irrigated agriculture on dry parts of lower </a:t>
            </a:r>
            <a:r>
              <a:rPr lang="en-US" sz="1200" spc="-5" dirty="0" err="1">
                <a:latin typeface="Arial"/>
                <a:cs typeface="Arial"/>
              </a:rPr>
              <a:t>Muranga</a:t>
            </a:r>
            <a:r>
              <a:rPr lang="en-US" sz="1200" spc="-5" dirty="0">
                <a:latin typeface="Arial"/>
                <a:cs typeface="Arial"/>
              </a:rPr>
              <a:t> </a:t>
            </a:r>
            <a:endParaRPr sz="1200" dirty="0">
              <a:latin typeface="Arial"/>
              <a:cs typeface="Arial"/>
            </a:endParaRPr>
          </a:p>
        </p:txBody>
      </p:sp>
      <p:sp>
        <p:nvSpPr>
          <p:cNvPr id="31" name="object 31"/>
          <p:cNvSpPr txBox="1"/>
          <p:nvPr/>
        </p:nvSpPr>
        <p:spPr>
          <a:xfrm>
            <a:off x="8803385" y="3740085"/>
            <a:ext cx="535940" cy="505267"/>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034101"/>
                </a:solidFill>
                <a:latin typeface="Arial"/>
                <a:cs typeface="Arial"/>
              </a:rPr>
              <a:t>8000 ha</a:t>
            </a:r>
            <a:endParaRPr sz="1600" dirty="0">
              <a:latin typeface="Arial"/>
              <a:cs typeface="Arial"/>
            </a:endParaRPr>
          </a:p>
        </p:txBody>
      </p:sp>
      <p:sp>
        <p:nvSpPr>
          <p:cNvPr id="32" name="object 32"/>
          <p:cNvSpPr txBox="1"/>
          <p:nvPr/>
        </p:nvSpPr>
        <p:spPr>
          <a:xfrm>
            <a:off x="9863708" y="4704792"/>
            <a:ext cx="2328292" cy="1146468"/>
          </a:xfrm>
          <a:prstGeom prst="rect">
            <a:avLst/>
          </a:prstGeom>
        </p:spPr>
        <p:txBody>
          <a:bodyPr vert="horz" wrap="square" lIns="0" tIns="12700" rIns="0" bIns="0" rtlCol="0">
            <a:spAutoFit/>
          </a:bodyPr>
          <a:lstStyle/>
          <a:p>
            <a:pPr marL="12700" marR="5080">
              <a:lnSpc>
                <a:spcPct val="100000"/>
              </a:lnSpc>
              <a:spcBef>
                <a:spcPts val="100"/>
              </a:spcBef>
            </a:pPr>
            <a:r>
              <a:rPr lang="en-US" sz="1200" dirty="0">
                <a:latin typeface="Arial"/>
                <a:cs typeface="Arial"/>
              </a:rPr>
              <a:t>Development </a:t>
            </a:r>
          </a:p>
          <a:p>
            <a:pPr marL="12700" marR="5080">
              <a:lnSpc>
                <a:spcPct val="100000"/>
              </a:lnSpc>
              <a:spcBef>
                <a:spcPts val="100"/>
              </a:spcBef>
            </a:pPr>
            <a:r>
              <a:rPr lang="en-US" sz="1200" dirty="0">
                <a:latin typeface="Arial"/>
                <a:cs typeface="Arial"/>
              </a:rPr>
              <a:t>options place emphasis on efficient and economically viable water supply, distribution and application </a:t>
            </a:r>
          </a:p>
          <a:p>
            <a:pPr marL="12700" marR="5080">
              <a:lnSpc>
                <a:spcPct val="100000"/>
              </a:lnSpc>
              <a:spcBef>
                <a:spcPts val="100"/>
              </a:spcBef>
            </a:pPr>
            <a:r>
              <a:rPr lang="en-US" sz="1200" dirty="0">
                <a:latin typeface="Arial"/>
                <a:cs typeface="Arial"/>
              </a:rPr>
              <a:t>technologies over the long term. </a:t>
            </a:r>
          </a:p>
        </p:txBody>
      </p:sp>
      <p:sp>
        <p:nvSpPr>
          <p:cNvPr id="33" name="object 33"/>
          <p:cNvSpPr/>
          <p:nvPr/>
        </p:nvSpPr>
        <p:spPr>
          <a:xfrm>
            <a:off x="8269567" y="5075224"/>
            <a:ext cx="375920" cy="375285"/>
          </a:xfrm>
          <a:custGeom>
            <a:avLst/>
            <a:gdLst/>
            <a:ahLst/>
            <a:cxnLst/>
            <a:rect l="l" t="t" r="r" b="b"/>
            <a:pathLst>
              <a:path w="375920" h="375285">
                <a:moveTo>
                  <a:pt x="290855" y="183362"/>
                </a:moveTo>
                <a:lnTo>
                  <a:pt x="191566" y="183362"/>
                </a:lnTo>
                <a:lnTo>
                  <a:pt x="191566" y="84277"/>
                </a:lnTo>
                <a:lnTo>
                  <a:pt x="183667" y="84277"/>
                </a:lnTo>
                <a:lnTo>
                  <a:pt x="183667" y="183362"/>
                </a:lnTo>
                <a:lnTo>
                  <a:pt x="84378" y="183362"/>
                </a:lnTo>
                <a:lnTo>
                  <a:pt x="84378" y="191262"/>
                </a:lnTo>
                <a:lnTo>
                  <a:pt x="183667" y="191262"/>
                </a:lnTo>
                <a:lnTo>
                  <a:pt x="183667" y="290360"/>
                </a:lnTo>
                <a:lnTo>
                  <a:pt x="191579" y="290360"/>
                </a:lnTo>
                <a:lnTo>
                  <a:pt x="191566" y="191262"/>
                </a:lnTo>
                <a:lnTo>
                  <a:pt x="290855" y="191262"/>
                </a:lnTo>
                <a:lnTo>
                  <a:pt x="290855" y="183362"/>
                </a:lnTo>
                <a:close/>
              </a:path>
              <a:path w="375920" h="375285">
                <a:moveTo>
                  <a:pt x="375729" y="187159"/>
                </a:moveTo>
                <a:lnTo>
                  <a:pt x="372097" y="150939"/>
                </a:lnTo>
                <a:lnTo>
                  <a:pt x="371983" y="149745"/>
                </a:lnTo>
                <a:lnTo>
                  <a:pt x="367855" y="136550"/>
                </a:lnTo>
                <a:lnTo>
                  <a:pt x="367855" y="187159"/>
                </a:lnTo>
                <a:lnTo>
                  <a:pt x="367855" y="187947"/>
                </a:lnTo>
                <a:lnTo>
                  <a:pt x="367817" y="187553"/>
                </a:lnTo>
                <a:lnTo>
                  <a:pt x="367779" y="187947"/>
                </a:lnTo>
                <a:lnTo>
                  <a:pt x="364185" y="223774"/>
                </a:lnTo>
                <a:lnTo>
                  <a:pt x="364058" y="224167"/>
                </a:lnTo>
                <a:lnTo>
                  <a:pt x="353669" y="257441"/>
                </a:lnTo>
                <a:lnTo>
                  <a:pt x="353466" y="257810"/>
                </a:lnTo>
                <a:lnTo>
                  <a:pt x="336969" y="287883"/>
                </a:lnTo>
                <a:lnTo>
                  <a:pt x="336727" y="288188"/>
                </a:lnTo>
                <a:lnTo>
                  <a:pt x="288366" y="336384"/>
                </a:lnTo>
                <a:lnTo>
                  <a:pt x="224155" y="363550"/>
                </a:lnTo>
                <a:lnTo>
                  <a:pt x="187871" y="367169"/>
                </a:lnTo>
                <a:lnTo>
                  <a:pt x="152781" y="363664"/>
                </a:lnTo>
                <a:lnTo>
                  <a:pt x="151574" y="363550"/>
                </a:lnTo>
                <a:lnTo>
                  <a:pt x="151447" y="363512"/>
                </a:lnTo>
                <a:lnTo>
                  <a:pt x="118452" y="353237"/>
                </a:lnTo>
                <a:lnTo>
                  <a:pt x="117843" y="353047"/>
                </a:lnTo>
                <a:lnTo>
                  <a:pt x="117640" y="352933"/>
                </a:lnTo>
                <a:lnTo>
                  <a:pt x="87769" y="336613"/>
                </a:lnTo>
                <a:lnTo>
                  <a:pt x="87363" y="336384"/>
                </a:lnTo>
                <a:lnTo>
                  <a:pt x="87147" y="336219"/>
                </a:lnTo>
                <a:lnTo>
                  <a:pt x="60909" y="314985"/>
                </a:lnTo>
                <a:lnTo>
                  <a:pt x="60515" y="314667"/>
                </a:lnTo>
                <a:lnTo>
                  <a:pt x="60312" y="314401"/>
                </a:lnTo>
                <a:lnTo>
                  <a:pt x="39014" y="288188"/>
                </a:lnTo>
                <a:lnTo>
                  <a:pt x="38747" y="287858"/>
                </a:lnTo>
                <a:lnTo>
                  <a:pt x="38595" y="287591"/>
                </a:lnTo>
                <a:lnTo>
                  <a:pt x="22263" y="257810"/>
                </a:lnTo>
                <a:lnTo>
                  <a:pt x="22059" y="257441"/>
                </a:lnTo>
                <a:lnTo>
                  <a:pt x="21945" y="257098"/>
                </a:lnTo>
                <a:lnTo>
                  <a:pt x="11671" y="224167"/>
                </a:lnTo>
                <a:lnTo>
                  <a:pt x="11544" y="223774"/>
                </a:lnTo>
                <a:lnTo>
                  <a:pt x="11506" y="223393"/>
                </a:lnTo>
                <a:lnTo>
                  <a:pt x="7950" y="187947"/>
                </a:lnTo>
                <a:lnTo>
                  <a:pt x="7912" y="187566"/>
                </a:lnTo>
                <a:lnTo>
                  <a:pt x="7950" y="187159"/>
                </a:lnTo>
                <a:lnTo>
                  <a:pt x="11506" y="151714"/>
                </a:lnTo>
                <a:lnTo>
                  <a:pt x="11544" y="151333"/>
                </a:lnTo>
                <a:lnTo>
                  <a:pt x="11671" y="150939"/>
                </a:lnTo>
                <a:lnTo>
                  <a:pt x="21945" y="118008"/>
                </a:lnTo>
                <a:lnTo>
                  <a:pt x="22059" y="117665"/>
                </a:lnTo>
                <a:lnTo>
                  <a:pt x="22263" y="117297"/>
                </a:lnTo>
                <a:lnTo>
                  <a:pt x="38595" y="87515"/>
                </a:lnTo>
                <a:lnTo>
                  <a:pt x="38735" y="87249"/>
                </a:lnTo>
                <a:lnTo>
                  <a:pt x="39014" y="86918"/>
                </a:lnTo>
                <a:lnTo>
                  <a:pt x="60312" y="60706"/>
                </a:lnTo>
                <a:lnTo>
                  <a:pt x="60515" y="60439"/>
                </a:lnTo>
                <a:lnTo>
                  <a:pt x="60909" y="60121"/>
                </a:lnTo>
                <a:lnTo>
                  <a:pt x="87147" y="38887"/>
                </a:lnTo>
                <a:lnTo>
                  <a:pt x="87350" y="38722"/>
                </a:lnTo>
                <a:lnTo>
                  <a:pt x="87782" y="38493"/>
                </a:lnTo>
                <a:lnTo>
                  <a:pt x="151447" y="11595"/>
                </a:lnTo>
                <a:lnTo>
                  <a:pt x="152755" y="11442"/>
                </a:lnTo>
                <a:lnTo>
                  <a:pt x="187871" y="7937"/>
                </a:lnTo>
                <a:lnTo>
                  <a:pt x="224155" y="11557"/>
                </a:lnTo>
                <a:lnTo>
                  <a:pt x="257886" y="22059"/>
                </a:lnTo>
                <a:lnTo>
                  <a:pt x="288378" y="38722"/>
                </a:lnTo>
                <a:lnTo>
                  <a:pt x="288582" y="38887"/>
                </a:lnTo>
                <a:lnTo>
                  <a:pt x="315214" y="60439"/>
                </a:lnTo>
                <a:lnTo>
                  <a:pt x="315417" y="60706"/>
                </a:lnTo>
                <a:lnTo>
                  <a:pt x="336969" y="87223"/>
                </a:lnTo>
                <a:lnTo>
                  <a:pt x="337197" y="87515"/>
                </a:lnTo>
                <a:lnTo>
                  <a:pt x="336969" y="87223"/>
                </a:lnTo>
                <a:lnTo>
                  <a:pt x="337121" y="87515"/>
                </a:lnTo>
                <a:lnTo>
                  <a:pt x="353669" y="117665"/>
                </a:lnTo>
                <a:lnTo>
                  <a:pt x="353783" y="118008"/>
                </a:lnTo>
                <a:lnTo>
                  <a:pt x="364185" y="151333"/>
                </a:lnTo>
                <a:lnTo>
                  <a:pt x="364223" y="151714"/>
                </a:lnTo>
                <a:lnTo>
                  <a:pt x="367817" y="187553"/>
                </a:lnTo>
                <a:lnTo>
                  <a:pt x="367855" y="187159"/>
                </a:lnTo>
                <a:lnTo>
                  <a:pt x="367855" y="136550"/>
                </a:lnTo>
                <a:lnTo>
                  <a:pt x="361835" y="117297"/>
                </a:lnTo>
                <a:lnTo>
                  <a:pt x="360984" y="114566"/>
                </a:lnTo>
                <a:lnTo>
                  <a:pt x="345821" y="86918"/>
                </a:lnTo>
                <a:lnTo>
                  <a:pt x="343573" y="82816"/>
                </a:lnTo>
                <a:lnTo>
                  <a:pt x="325132" y="60121"/>
                </a:lnTo>
                <a:lnTo>
                  <a:pt x="320840" y="54825"/>
                </a:lnTo>
                <a:lnTo>
                  <a:pt x="300647" y="38493"/>
                </a:lnTo>
                <a:lnTo>
                  <a:pt x="292798" y="32131"/>
                </a:lnTo>
                <a:lnTo>
                  <a:pt x="274561" y="22174"/>
                </a:lnTo>
                <a:lnTo>
                  <a:pt x="274002" y="21869"/>
                </a:lnTo>
                <a:lnTo>
                  <a:pt x="260985" y="14744"/>
                </a:lnTo>
                <a:lnTo>
                  <a:pt x="250850" y="11595"/>
                </a:lnTo>
                <a:lnTo>
                  <a:pt x="250342" y="11442"/>
                </a:lnTo>
                <a:lnTo>
                  <a:pt x="238963" y="7899"/>
                </a:lnTo>
                <a:lnTo>
                  <a:pt x="225742" y="3784"/>
                </a:lnTo>
                <a:lnTo>
                  <a:pt x="187871" y="0"/>
                </a:lnTo>
                <a:lnTo>
                  <a:pt x="149987" y="3784"/>
                </a:lnTo>
                <a:lnTo>
                  <a:pt x="82931" y="32131"/>
                </a:lnTo>
                <a:lnTo>
                  <a:pt x="32156" y="82816"/>
                </a:lnTo>
                <a:lnTo>
                  <a:pt x="3746" y="149745"/>
                </a:lnTo>
                <a:lnTo>
                  <a:pt x="0" y="187159"/>
                </a:lnTo>
                <a:lnTo>
                  <a:pt x="0" y="187947"/>
                </a:lnTo>
                <a:lnTo>
                  <a:pt x="14744" y="260540"/>
                </a:lnTo>
                <a:lnTo>
                  <a:pt x="54889" y="320281"/>
                </a:lnTo>
                <a:lnTo>
                  <a:pt x="114744" y="360349"/>
                </a:lnTo>
                <a:lnTo>
                  <a:pt x="187871" y="375107"/>
                </a:lnTo>
                <a:lnTo>
                  <a:pt x="225742" y="371322"/>
                </a:lnTo>
                <a:lnTo>
                  <a:pt x="238963" y="367207"/>
                </a:lnTo>
                <a:lnTo>
                  <a:pt x="250342" y="363664"/>
                </a:lnTo>
                <a:lnTo>
                  <a:pt x="250850" y="363512"/>
                </a:lnTo>
                <a:lnTo>
                  <a:pt x="260985" y="360349"/>
                </a:lnTo>
                <a:lnTo>
                  <a:pt x="274002" y="353237"/>
                </a:lnTo>
                <a:lnTo>
                  <a:pt x="274561" y="352933"/>
                </a:lnTo>
                <a:lnTo>
                  <a:pt x="292798" y="342963"/>
                </a:lnTo>
                <a:lnTo>
                  <a:pt x="300659" y="336613"/>
                </a:lnTo>
                <a:lnTo>
                  <a:pt x="301142" y="336219"/>
                </a:lnTo>
                <a:lnTo>
                  <a:pt x="320840" y="320281"/>
                </a:lnTo>
                <a:lnTo>
                  <a:pt x="325145" y="314985"/>
                </a:lnTo>
                <a:lnTo>
                  <a:pt x="325602" y="314401"/>
                </a:lnTo>
                <a:lnTo>
                  <a:pt x="343573" y="292290"/>
                </a:lnTo>
                <a:lnTo>
                  <a:pt x="362064" y="257098"/>
                </a:lnTo>
                <a:lnTo>
                  <a:pt x="372173" y="223393"/>
                </a:lnTo>
                <a:lnTo>
                  <a:pt x="375729" y="187947"/>
                </a:lnTo>
                <a:lnTo>
                  <a:pt x="375729" y="187159"/>
                </a:lnTo>
                <a:close/>
              </a:path>
            </a:pathLst>
          </a:custGeom>
          <a:solidFill>
            <a:srgbClr val="034101"/>
          </a:solidFill>
        </p:spPr>
        <p:txBody>
          <a:bodyPr wrap="square" lIns="0" tIns="0" rIns="0" bIns="0" rtlCol="0"/>
          <a:lstStyle/>
          <a:p>
            <a:endParaRPr/>
          </a:p>
        </p:txBody>
      </p:sp>
      <p:sp>
        <p:nvSpPr>
          <p:cNvPr id="35" name="object 35"/>
          <p:cNvSpPr txBox="1"/>
          <p:nvPr/>
        </p:nvSpPr>
        <p:spPr>
          <a:xfrm>
            <a:off x="1058367" y="4590336"/>
            <a:ext cx="896619" cy="259045"/>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034101"/>
                </a:solidFill>
                <a:latin typeface="Arial"/>
                <a:cs typeface="Arial"/>
              </a:rPr>
              <a:t>$4.1 Bn</a:t>
            </a:r>
            <a:endParaRPr sz="1600" dirty="0">
              <a:latin typeface="Arial"/>
              <a:cs typeface="Arial"/>
            </a:endParaRPr>
          </a:p>
        </p:txBody>
      </p:sp>
      <p:sp>
        <p:nvSpPr>
          <p:cNvPr id="36" name="object 36"/>
          <p:cNvSpPr txBox="1"/>
          <p:nvPr/>
        </p:nvSpPr>
        <p:spPr>
          <a:xfrm>
            <a:off x="2039366" y="4271446"/>
            <a:ext cx="1723389" cy="751488"/>
          </a:xfrm>
          <a:prstGeom prst="rect">
            <a:avLst/>
          </a:prstGeom>
        </p:spPr>
        <p:txBody>
          <a:bodyPr vert="horz" wrap="square" lIns="0" tIns="12700" rIns="0" bIns="0" rtlCol="0">
            <a:spAutoFit/>
          </a:bodyPr>
          <a:lstStyle/>
          <a:p>
            <a:pPr marL="12700" marR="5080">
              <a:lnSpc>
                <a:spcPct val="100000"/>
              </a:lnSpc>
              <a:spcBef>
                <a:spcPts val="100"/>
              </a:spcBef>
            </a:pPr>
            <a:r>
              <a:rPr lang="en-US" sz="1200" spc="-5" dirty="0">
                <a:latin typeface="Arial"/>
                <a:cs typeface="Arial"/>
              </a:rPr>
              <a:t>In untapped export potential according ITC. Presenting massive opportunity for investors</a:t>
            </a:r>
            <a:endParaRPr sz="1200" dirty="0">
              <a:latin typeface="Arial"/>
              <a:cs typeface="Arial"/>
            </a:endParaRPr>
          </a:p>
        </p:txBody>
      </p:sp>
      <p:sp>
        <p:nvSpPr>
          <p:cNvPr id="37" name="object 37"/>
          <p:cNvSpPr/>
          <p:nvPr/>
        </p:nvSpPr>
        <p:spPr>
          <a:xfrm>
            <a:off x="573326" y="4573735"/>
            <a:ext cx="349532" cy="373427"/>
          </a:xfrm>
          <a:prstGeom prst="rect">
            <a:avLst/>
          </a:prstGeom>
          <a:blipFill>
            <a:blip r:embed="rId6" cstate="print"/>
            <a:stretch>
              <a:fillRect/>
            </a:stretch>
          </a:blipFill>
        </p:spPr>
        <p:txBody>
          <a:bodyPr wrap="square" lIns="0" tIns="0" rIns="0" bIns="0" rtlCol="0"/>
          <a:lstStyle/>
          <a:p>
            <a:endParaRPr/>
          </a:p>
        </p:txBody>
      </p:sp>
      <p:sp>
        <p:nvSpPr>
          <p:cNvPr id="38" name="object 38"/>
          <p:cNvSpPr txBox="1"/>
          <p:nvPr/>
        </p:nvSpPr>
        <p:spPr>
          <a:xfrm>
            <a:off x="1058367" y="5450509"/>
            <a:ext cx="684530" cy="259045"/>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034101"/>
                </a:solidFill>
                <a:latin typeface="Arial"/>
                <a:cs typeface="Arial"/>
              </a:rPr>
              <a:t>$40 Tn</a:t>
            </a:r>
            <a:endParaRPr sz="1600" dirty="0">
              <a:latin typeface="Arial"/>
              <a:cs typeface="Arial"/>
            </a:endParaRPr>
          </a:p>
        </p:txBody>
      </p:sp>
      <p:sp>
        <p:nvSpPr>
          <p:cNvPr id="39" name="object 39"/>
          <p:cNvSpPr txBox="1"/>
          <p:nvPr/>
        </p:nvSpPr>
        <p:spPr>
          <a:xfrm>
            <a:off x="2063876" y="5262866"/>
            <a:ext cx="1678305" cy="1120820"/>
          </a:xfrm>
          <a:prstGeom prst="rect">
            <a:avLst/>
          </a:prstGeom>
        </p:spPr>
        <p:txBody>
          <a:bodyPr vert="horz" wrap="square" lIns="0" tIns="12700" rIns="0" bIns="0" rtlCol="0">
            <a:spAutoFit/>
          </a:bodyPr>
          <a:lstStyle/>
          <a:p>
            <a:pPr marL="12700" marR="5080">
              <a:lnSpc>
                <a:spcPct val="100000"/>
              </a:lnSpc>
              <a:spcBef>
                <a:spcPts val="100"/>
              </a:spcBef>
            </a:pPr>
            <a:r>
              <a:rPr lang="en-US" sz="1200" dirty="0">
                <a:latin typeface="Arial"/>
                <a:cs typeface="Arial"/>
              </a:rPr>
              <a:t>In market value based on preferential trade agreements signed by Kenya opening markets with 1.7 bn people in population</a:t>
            </a:r>
            <a:endParaRPr sz="1200" dirty="0">
              <a:latin typeface="Arial"/>
              <a:cs typeface="Arial"/>
            </a:endParaRPr>
          </a:p>
        </p:txBody>
      </p:sp>
      <p:sp>
        <p:nvSpPr>
          <p:cNvPr id="40" name="object 40"/>
          <p:cNvSpPr/>
          <p:nvPr/>
        </p:nvSpPr>
        <p:spPr>
          <a:xfrm>
            <a:off x="561149" y="5441045"/>
            <a:ext cx="373117" cy="338520"/>
          </a:xfrm>
          <a:prstGeom prst="rect">
            <a:avLst/>
          </a:prstGeom>
          <a:blipFill>
            <a:blip r:embed="rId7" cstate="print"/>
            <a:stretch>
              <a:fillRect/>
            </a:stretch>
          </a:blipFill>
        </p:spPr>
        <p:txBody>
          <a:bodyPr wrap="square" lIns="0" tIns="0" rIns="0" bIns="0" rtlCol="0"/>
          <a:lstStyle/>
          <a:p>
            <a:endParaRPr/>
          </a:p>
        </p:txBody>
      </p:sp>
      <p:sp>
        <p:nvSpPr>
          <p:cNvPr id="41" name="object 41"/>
          <p:cNvSpPr txBox="1"/>
          <p:nvPr/>
        </p:nvSpPr>
        <p:spPr>
          <a:xfrm>
            <a:off x="1058367" y="2408682"/>
            <a:ext cx="755015" cy="505908"/>
          </a:xfrm>
          <a:prstGeom prst="rect">
            <a:avLst/>
          </a:prstGeom>
        </p:spPr>
        <p:txBody>
          <a:bodyPr vert="horz" wrap="square" lIns="0" tIns="13335" rIns="0" bIns="0" rtlCol="0">
            <a:spAutoFit/>
          </a:bodyPr>
          <a:lstStyle/>
          <a:p>
            <a:pPr marL="12700">
              <a:lnSpc>
                <a:spcPct val="100000"/>
              </a:lnSpc>
              <a:spcBef>
                <a:spcPts val="105"/>
              </a:spcBef>
            </a:pPr>
            <a:r>
              <a:rPr lang="en-US" sz="1600" b="1" dirty="0">
                <a:solidFill>
                  <a:srgbClr val="034101"/>
                </a:solidFill>
                <a:latin typeface="Arial"/>
                <a:cs typeface="Arial"/>
              </a:rPr>
              <a:t>$110.35 Bn</a:t>
            </a:r>
            <a:endParaRPr sz="1600" dirty="0">
              <a:latin typeface="Arial"/>
              <a:cs typeface="Arial"/>
            </a:endParaRPr>
          </a:p>
        </p:txBody>
      </p:sp>
      <p:sp>
        <p:nvSpPr>
          <p:cNvPr id="42" name="object 42"/>
          <p:cNvSpPr txBox="1"/>
          <p:nvPr/>
        </p:nvSpPr>
        <p:spPr>
          <a:xfrm>
            <a:off x="2063876" y="2411729"/>
            <a:ext cx="1861185" cy="566822"/>
          </a:xfrm>
          <a:prstGeom prst="rect">
            <a:avLst/>
          </a:prstGeom>
        </p:spPr>
        <p:txBody>
          <a:bodyPr vert="horz" wrap="square" lIns="0" tIns="12700" rIns="0" bIns="0" rtlCol="0">
            <a:spAutoFit/>
          </a:bodyPr>
          <a:lstStyle/>
          <a:p>
            <a:pPr marL="12700" marR="5080">
              <a:lnSpc>
                <a:spcPct val="100000"/>
              </a:lnSpc>
              <a:spcBef>
                <a:spcPts val="100"/>
              </a:spcBef>
            </a:pPr>
            <a:r>
              <a:rPr lang="en-US" sz="1200" dirty="0">
                <a:latin typeface="Arial"/>
                <a:cs typeface="Arial"/>
              </a:rPr>
              <a:t>GDP in 2021 sustaining increased growth for the past 10 years</a:t>
            </a:r>
            <a:endParaRPr sz="1200" dirty="0">
              <a:latin typeface="Arial"/>
              <a:cs typeface="Arial"/>
            </a:endParaRPr>
          </a:p>
        </p:txBody>
      </p:sp>
      <p:sp>
        <p:nvSpPr>
          <p:cNvPr id="43" name="object 43"/>
          <p:cNvSpPr/>
          <p:nvPr/>
        </p:nvSpPr>
        <p:spPr>
          <a:xfrm>
            <a:off x="561149" y="2434081"/>
            <a:ext cx="374650" cy="375285"/>
          </a:xfrm>
          <a:custGeom>
            <a:avLst/>
            <a:gdLst/>
            <a:ahLst/>
            <a:cxnLst/>
            <a:rect l="l" t="t" r="r" b="b"/>
            <a:pathLst>
              <a:path w="374650" h="375285">
                <a:moveTo>
                  <a:pt x="374243" y="187210"/>
                </a:moveTo>
                <a:lnTo>
                  <a:pt x="370624" y="150990"/>
                </a:lnTo>
                <a:lnTo>
                  <a:pt x="370509" y="149796"/>
                </a:lnTo>
                <a:lnTo>
                  <a:pt x="365988" y="135267"/>
                </a:lnTo>
                <a:lnTo>
                  <a:pt x="365988" y="191312"/>
                </a:lnTo>
                <a:lnTo>
                  <a:pt x="362750" y="223824"/>
                </a:lnTo>
                <a:lnTo>
                  <a:pt x="362623" y="224218"/>
                </a:lnTo>
                <a:lnTo>
                  <a:pt x="352272" y="257492"/>
                </a:lnTo>
                <a:lnTo>
                  <a:pt x="352069" y="257860"/>
                </a:lnTo>
                <a:lnTo>
                  <a:pt x="335635" y="287934"/>
                </a:lnTo>
                <a:lnTo>
                  <a:pt x="335394" y="288239"/>
                </a:lnTo>
                <a:lnTo>
                  <a:pt x="287223" y="336435"/>
                </a:lnTo>
                <a:lnTo>
                  <a:pt x="223266" y="363601"/>
                </a:lnTo>
                <a:lnTo>
                  <a:pt x="222300" y="363702"/>
                </a:lnTo>
                <a:lnTo>
                  <a:pt x="222478" y="363601"/>
                </a:lnTo>
                <a:lnTo>
                  <a:pt x="229019" y="359943"/>
                </a:lnTo>
                <a:lnTo>
                  <a:pt x="235153" y="353936"/>
                </a:lnTo>
                <a:lnTo>
                  <a:pt x="235788" y="353301"/>
                </a:lnTo>
                <a:lnTo>
                  <a:pt x="247053" y="342265"/>
                </a:lnTo>
                <a:lnTo>
                  <a:pt x="250698" y="336905"/>
                </a:lnTo>
                <a:lnTo>
                  <a:pt x="262597" y="319455"/>
                </a:lnTo>
                <a:lnTo>
                  <a:pt x="264452" y="315290"/>
                </a:lnTo>
                <a:lnTo>
                  <a:pt x="275043" y="291503"/>
                </a:lnTo>
                <a:lnTo>
                  <a:pt x="275920" y="288518"/>
                </a:lnTo>
                <a:lnTo>
                  <a:pt x="284403" y="259943"/>
                </a:lnTo>
                <a:lnTo>
                  <a:pt x="284759" y="257911"/>
                </a:lnTo>
                <a:lnTo>
                  <a:pt x="290398" y="225069"/>
                </a:lnTo>
                <a:lnTo>
                  <a:pt x="290461" y="223951"/>
                </a:lnTo>
                <a:lnTo>
                  <a:pt x="292404" y="191312"/>
                </a:lnTo>
                <a:lnTo>
                  <a:pt x="365988" y="191312"/>
                </a:lnTo>
                <a:lnTo>
                  <a:pt x="365988" y="135267"/>
                </a:lnTo>
                <a:lnTo>
                  <a:pt x="365937" y="135115"/>
                </a:lnTo>
                <a:lnTo>
                  <a:pt x="365937" y="183413"/>
                </a:lnTo>
                <a:lnTo>
                  <a:pt x="292379" y="183413"/>
                </a:lnTo>
                <a:lnTo>
                  <a:pt x="290436" y="150825"/>
                </a:lnTo>
                <a:lnTo>
                  <a:pt x="290398" y="150139"/>
                </a:lnTo>
                <a:lnTo>
                  <a:pt x="284683" y="116840"/>
                </a:lnTo>
                <a:lnTo>
                  <a:pt x="284518" y="115912"/>
                </a:lnTo>
                <a:lnTo>
                  <a:pt x="284518" y="191312"/>
                </a:lnTo>
                <a:lnTo>
                  <a:pt x="282549" y="224193"/>
                </a:lnTo>
                <a:lnTo>
                  <a:pt x="282600" y="223951"/>
                </a:lnTo>
                <a:lnTo>
                  <a:pt x="282536" y="224383"/>
                </a:lnTo>
                <a:lnTo>
                  <a:pt x="282549" y="224193"/>
                </a:lnTo>
                <a:lnTo>
                  <a:pt x="282524" y="224383"/>
                </a:lnTo>
                <a:lnTo>
                  <a:pt x="276733" y="258114"/>
                </a:lnTo>
                <a:lnTo>
                  <a:pt x="276796" y="257911"/>
                </a:lnTo>
                <a:lnTo>
                  <a:pt x="276682" y="258368"/>
                </a:lnTo>
                <a:lnTo>
                  <a:pt x="276733" y="258114"/>
                </a:lnTo>
                <a:lnTo>
                  <a:pt x="276656" y="258368"/>
                </a:lnTo>
                <a:lnTo>
                  <a:pt x="267627" y="288747"/>
                </a:lnTo>
                <a:lnTo>
                  <a:pt x="267728" y="288518"/>
                </a:lnTo>
                <a:lnTo>
                  <a:pt x="267639" y="288734"/>
                </a:lnTo>
                <a:lnTo>
                  <a:pt x="267525" y="289001"/>
                </a:lnTo>
                <a:lnTo>
                  <a:pt x="255676" y="315607"/>
                </a:lnTo>
                <a:lnTo>
                  <a:pt x="255473" y="315912"/>
                </a:lnTo>
                <a:lnTo>
                  <a:pt x="240982" y="337159"/>
                </a:lnTo>
                <a:lnTo>
                  <a:pt x="241249" y="336905"/>
                </a:lnTo>
                <a:lnTo>
                  <a:pt x="240957" y="337197"/>
                </a:lnTo>
                <a:lnTo>
                  <a:pt x="240639" y="337502"/>
                </a:lnTo>
                <a:lnTo>
                  <a:pt x="224256" y="353568"/>
                </a:lnTo>
                <a:lnTo>
                  <a:pt x="206082" y="363715"/>
                </a:lnTo>
                <a:lnTo>
                  <a:pt x="190817" y="366509"/>
                </a:lnTo>
                <a:lnTo>
                  <a:pt x="190817" y="191312"/>
                </a:lnTo>
                <a:lnTo>
                  <a:pt x="284518" y="191312"/>
                </a:lnTo>
                <a:lnTo>
                  <a:pt x="284518" y="115912"/>
                </a:lnTo>
                <a:lnTo>
                  <a:pt x="284492" y="115773"/>
                </a:lnTo>
                <a:lnTo>
                  <a:pt x="284492" y="183413"/>
                </a:lnTo>
                <a:lnTo>
                  <a:pt x="190817" y="183413"/>
                </a:lnTo>
                <a:lnTo>
                  <a:pt x="190817" y="8712"/>
                </a:lnTo>
                <a:lnTo>
                  <a:pt x="206082" y="11480"/>
                </a:lnTo>
                <a:lnTo>
                  <a:pt x="224256" y="21640"/>
                </a:lnTo>
                <a:lnTo>
                  <a:pt x="240982" y="38049"/>
                </a:lnTo>
                <a:lnTo>
                  <a:pt x="241160" y="38303"/>
                </a:lnTo>
                <a:lnTo>
                  <a:pt x="255676" y="59601"/>
                </a:lnTo>
                <a:lnTo>
                  <a:pt x="255892" y="59918"/>
                </a:lnTo>
                <a:lnTo>
                  <a:pt x="255676" y="59601"/>
                </a:lnTo>
                <a:lnTo>
                  <a:pt x="255816" y="59918"/>
                </a:lnTo>
                <a:lnTo>
                  <a:pt x="267627" y="86461"/>
                </a:lnTo>
                <a:lnTo>
                  <a:pt x="267703" y="86690"/>
                </a:lnTo>
                <a:lnTo>
                  <a:pt x="276733" y="117094"/>
                </a:lnTo>
                <a:lnTo>
                  <a:pt x="276771" y="117297"/>
                </a:lnTo>
                <a:lnTo>
                  <a:pt x="282549" y="151015"/>
                </a:lnTo>
                <a:lnTo>
                  <a:pt x="282536" y="150825"/>
                </a:lnTo>
                <a:lnTo>
                  <a:pt x="282600" y="151257"/>
                </a:lnTo>
                <a:lnTo>
                  <a:pt x="282549" y="151015"/>
                </a:lnTo>
                <a:lnTo>
                  <a:pt x="282575" y="151257"/>
                </a:lnTo>
                <a:lnTo>
                  <a:pt x="284492" y="183413"/>
                </a:lnTo>
                <a:lnTo>
                  <a:pt x="284492" y="115773"/>
                </a:lnTo>
                <a:lnTo>
                  <a:pt x="284403" y="115265"/>
                </a:lnTo>
                <a:lnTo>
                  <a:pt x="275780" y="86207"/>
                </a:lnTo>
                <a:lnTo>
                  <a:pt x="275031" y="83680"/>
                </a:lnTo>
                <a:lnTo>
                  <a:pt x="264172" y="59296"/>
                </a:lnTo>
                <a:lnTo>
                  <a:pt x="262597" y="55753"/>
                </a:lnTo>
                <a:lnTo>
                  <a:pt x="250291" y="37706"/>
                </a:lnTo>
                <a:lnTo>
                  <a:pt x="247040" y="32931"/>
                </a:lnTo>
                <a:lnTo>
                  <a:pt x="235788" y="21907"/>
                </a:lnTo>
                <a:lnTo>
                  <a:pt x="235153" y="21272"/>
                </a:lnTo>
                <a:lnTo>
                  <a:pt x="229019" y="15265"/>
                </a:lnTo>
                <a:lnTo>
                  <a:pt x="222478" y="11607"/>
                </a:lnTo>
                <a:lnTo>
                  <a:pt x="222300" y="11518"/>
                </a:lnTo>
                <a:lnTo>
                  <a:pt x="223266" y="11607"/>
                </a:lnTo>
                <a:lnTo>
                  <a:pt x="256857" y="22110"/>
                </a:lnTo>
                <a:lnTo>
                  <a:pt x="287235" y="38773"/>
                </a:lnTo>
                <a:lnTo>
                  <a:pt x="287439" y="38938"/>
                </a:lnTo>
                <a:lnTo>
                  <a:pt x="313969" y="60490"/>
                </a:lnTo>
                <a:lnTo>
                  <a:pt x="314172" y="60756"/>
                </a:lnTo>
                <a:lnTo>
                  <a:pt x="335635" y="87274"/>
                </a:lnTo>
                <a:lnTo>
                  <a:pt x="335864" y="87566"/>
                </a:lnTo>
                <a:lnTo>
                  <a:pt x="335635" y="87274"/>
                </a:lnTo>
                <a:lnTo>
                  <a:pt x="335788" y="87566"/>
                </a:lnTo>
                <a:lnTo>
                  <a:pt x="352272" y="117716"/>
                </a:lnTo>
                <a:lnTo>
                  <a:pt x="352374" y="118059"/>
                </a:lnTo>
                <a:lnTo>
                  <a:pt x="362750" y="151384"/>
                </a:lnTo>
                <a:lnTo>
                  <a:pt x="362788" y="151765"/>
                </a:lnTo>
                <a:lnTo>
                  <a:pt x="365937" y="183413"/>
                </a:lnTo>
                <a:lnTo>
                  <a:pt x="365937" y="135115"/>
                </a:lnTo>
                <a:lnTo>
                  <a:pt x="360413" y="117348"/>
                </a:lnTo>
                <a:lnTo>
                  <a:pt x="359562" y="114617"/>
                </a:lnTo>
                <a:lnTo>
                  <a:pt x="344449" y="86969"/>
                </a:lnTo>
                <a:lnTo>
                  <a:pt x="342214" y="82867"/>
                </a:lnTo>
                <a:lnTo>
                  <a:pt x="323850" y="60172"/>
                </a:lnTo>
                <a:lnTo>
                  <a:pt x="319570" y="54876"/>
                </a:lnTo>
                <a:lnTo>
                  <a:pt x="299466" y="38544"/>
                </a:lnTo>
                <a:lnTo>
                  <a:pt x="291642" y="32181"/>
                </a:lnTo>
                <a:lnTo>
                  <a:pt x="273481" y="22225"/>
                </a:lnTo>
                <a:lnTo>
                  <a:pt x="272923" y="21920"/>
                </a:lnTo>
                <a:lnTo>
                  <a:pt x="259956" y="14795"/>
                </a:lnTo>
                <a:lnTo>
                  <a:pt x="249859" y="11645"/>
                </a:lnTo>
                <a:lnTo>
                  <a:pt x="249351" y="11493"/>
                </a:lnTo>
                <a:lnTo>
                  <a:pt x="238023" y="7950"/>
                </a:lnTo>
                <a:lnTo>
                  <a:pt x="224853" y="3835"/>
                </a:lnTo>
                <a:lnTo>
                  <a:pt x="187731" y="114"/>
                </a:lnTo>
                <a:lnTo>
                  <a:pt x="187121" y="0"/>
                </a:lnTo>
                <a:lnTo>
                  <a:pt x="186499" y="114"/>
                </a:lnTo>
                <a:lnTo>
                  <a:pt x="182930" y="482"/>
                </a:lnTo>
                <a:lnTo>
                  <a:pt x="182930" y="8801"/>
                </a:lnTo>
                <a:lnTo>
                  <a:pt x="182930" y="183413"/>
                </a:lnTo>
                <a:lnTo>
                  <a:pt x="182930" y="191312"/>
                </a:lnTo>
                <a:lnTo>
                  <a:pt x="182930" y="366420"/>
                </a:lnTo>
                <a:lnTo>
                  <a:pt x="169900" y="364045"/>
                </a:lnTo>
                <a:lnTo>
                  <a:pt x="168160" y="363715"/>
                </a:lnTo>
                <a:lnTo>
                  <a:pt x="167944" y="363601"/>
                </a:lnTo>
                <a:lnTo>
                  <a:pt x="151917" y="354647"/>
                </a:lnTo>
                <a:lnTo>
                  <a:pt x="151917" y="363702"/>
                </a:lnTo>
                <a:lnTo>
                  <a:pt x="87426" y="336664"/>
                </a:lnTo>
                <a:lnTo>
                  <a:pt x="60667" y="315036"/>
                </a:lnTo>
                <a:lnTo>
                  <a:pt x="60274" y="314718"/>
                </a:lnTo>
                <a:lnTo>
                  <a:pt x="60071" y="314452"/>
                </a:lnTo>
                <a:lnTo>
                  <a:pt x="38862" y="288239"/>
                </a:lnTo>
                <a:lnTo>
                  <a:pt x="38595" y="287909"/>
                </a:lnTo>
                <a:lnTo>
                  <a:pt x="38442" y="287642"/>
                </a:lnTo>
                <a:lnTo>
                  <a:pt x="22174" y="257860"/>
                </a:lnTo>
                <a:lnTo>
                  <a:pt x="21971" y="257492"/>
                </a:lnTo>
                <a:lnTo>
                  <a:pt x="21869" y="257149"/>
                </a:lnTo>
                <a:lnTo>
                  <a:pt x="11620" y="224218"/>
                </a:lnTo>
                <a:lnTo>
                  <a:pt x="11493" y="223824"/>
                </a:lnTo>
                <a:lnTo>
                  <a:pt x="11455" y="223443"/>
                </a:lnTo>
                <a:lnTo>
                  <a:pt x="8242" y="191312"/>
                </a:lnTo>
                <a:lnTo>
                  <a:pt x="81826" y="191312"/>
                </a:lnTo>
                <a:lnTo>
                  <a:pt x="83845" y="225069"/>
                </a:lnTo>
                <a:lnTo>
                  <a:pt x="89839" y="259943"/>
                </a:lnTo>
                <a:lnTo>
                  <a:pt x="112014" y="319455"/>
                </a:lnTo>
                <a:lnTo>
                  <a:pt x="145224" y="359943"/>
                </a:lnTo>
                <a:lnTo>
                  <a:pt x="151917" y="363702"/>
                </a:lnTo>
                <a:lnTo>
                  <a:pt x="151917" y="354647"/>
                </a:lnTo>
                <a:lnTo>
                  <a:pt x="150647" y="353936"/>
                </a:lnTo>
                <a:lnTo>
                  <a:pt x="149987" y="353568"/>
                </a:lnTo>
                <a:lnTo>
                  <a:pt x="149720" y="353301"/>
                </a:lnTo>
                <a:lnTo>
                  <a:pt x="133642" y="337540"/>
                </a:lnTo>
                <a:lnTo>
                  <a:pt x="133286" y="337197"/>
                </a:lnTo>
                <a:lnTo>
                  <a:pt x="133096" y="336905"/>
                </a:lnTo>
                <a:lnTo>
                  <a:pt x="119138" y="315912"/>
                </a:lnTo>
                <a:lnTo>
                  <a:pt x="118910" y="315582"/>
                </a:lnTo>
                <a:lnTo>
                  <a:pt x="118795" y="315341"/>
                </a:lnTo>
                <a:lnTo>
                  <a:pt x="106730" y="289001"/>
                </a:lnTo>
                <a:lnTo>
                  <a:pt x="106603" y="288734"/>
                </a:lnTo>
                <a:lnTo>
                  <a:pt x="106527" y="288480"/>
                </a:lnTo>
                <a:lnTo>
                  <a:pt x="97586" y="258368"/>
                </a:lnTo>
                <a:lnTo>
                  <a:pt x="97523" y="258178"/>
                </a:lnTo>
                <a:lnTo>
                  <a:pt x="97472" y="257911"/>
                </a:lnTo>
                <a:lnTo>
                  <a:pt x="91719" y="224383"/>
                </a:lnTo>
                <a:lnTo>
                  <a:pt x="91694" y="224193"/>
                </a:lnTo>
                <a:lnTo>
                  <a:pt x="91694" y="224383"/>
                </a:lnTo>
                <a:lnTo>
                  <a:pt x="91668" y="224129"/>
                </a:lnTo>
                <a:lnTo>
                  <a:pt x="91668" y="223951"/>
                </a:lnTo>
                <a:lnTo>
                  <a:pt x="89712" y="191312"/>
                </a:lnTo>
                <a:lnTo>
                  <a:pt x="182930" y="191312"/>
                </a:lnTo>
                <a:lnTo>
                  <a:pt x="182930" y="183413"/>
                </a:lnTo>
                <a:lnTo>
                  <a:pt x="89738" y="183413"/>
                </a:lnTo>
                <a:lnTo>
                  <a:pt x="91668" y="151257"/>
                </a:lnTo>
                <a:lnTo>
                  <a:pt x="91694" y="151015"/>
                </a:lnTo>
                <a:lnTo>
                  <a:pt x="91643" y="151257"/>
                </a:lnTo>
                <a:lnTo>
                  <a:pt x="91694" y="150964"/>
                </a:lnTo>
                <a:lnTo>
                  <a:pt x="91719" y="150825"/>
                </a:lnTo>
                <a:lnTo>
                  <a:pt x="97472" y="117297"/>
                </a:lnTo>
                <a:lnTo>
                  <a:pt x="97510" y="117094"/>
                </a:lnTo>
                <a:lnTo>
                  <a:pt x="97447" y="117297"/>
                </a:lnTo>
                <a:lnTo>
                  <a:pt x="97561" y="116840"/>
                </a:lnTo>
                <a:lnTo>
                  <a:pt x="97510" y="117094"/>
                </a:lnTo>
                <a:lnTo>
                  <a:pt x="97586" y="116840"/>
                </a:lnTo>
                <a:lnTo>
                  <a:pt x="106527" y="86728"/>
                </a:lnTo>
                <a:lnTo>
                  <a:pt x="106603" y="86461"/>
                </a:lnTo>
                <a:lnTo>
                  <a:pt x="106730" y="86207"/>
                </a:lnTo>
                <a:lnTo>
                  <a:pt x="118783" y="59918"/>
                </a:lnTo>
                <a:lnTo>
                  <a:pt x="118910" y="59626"/>
                </a:lnTo>
                <a:lnTo>
                  <a:pt x="119113" y="59334"/>
                </a:lnTo>
                <a:lnTo>
                  <a:pt x="133096" y="38303"/>
                </a:lnTo>
                <a:lnTo>
                  <a:pt x="133286" y="38011"/>
                </a:lnTo>
                <a:lnTo>
                  <a:pt x="133642" y="37668"/>
                </a:lnTo>
                <a:lnTo>
                  <a:pt x="149720" y="21907"/>
                </a:lnTo>
                <a:lnTo>
                  <a:pt x="149987" y="21640"/>
                </a:lnTo>
                <a:lnTo>
                  <a:pt x="150647" y="21272"/>
                </a:lnTo>
                <a:lnTo>
                  <a:pt x="167944" y="11607"/>
                </a:lnTo>
                <a:lnTo>
                  <a:pt x="168160" y="11480"/>
                </a:lnTo>
                <a:lnTo>
                  <a:pt x="169900" y="11163"/>
                </a:lnTo>
                <a:lnTo>
                  <a:pt x="182930" y="8801"/>
                </a:lnTo>
                <a:lnTo>
                  <a:pt x="182930" y="482"/>
                </a:lnTo>
                <a:lnTo>
                  <a:pt x="151917" y="3594"/>
                </a:lnTo>
                <a:lnTo>
                  <a:pt x="151917" y="11518"/>
                </a:lnTo>
                <a:lnTo>
                  <a:pt x="145224" y="15265"/>
                </a:lnTo>
                <a:lnTo>
                  <a:pt x="112014" y="55753"/>
                </a:lnTo>
                <a:lnTo>
                  <a:pt x="89839" y="115265"/>
                </a:lnTo>
                <a:lnTo>
                  <a:pt x="81851" y="183413"/>
                </a:lnTo>
                <a:lnTo>
                  <a:pt x="8280" y="183413"/>
                </a:lnTo>
                <a:lnTo>
                  <a:pt x="11455" y="151765"/>
                </a:lnTo>
                <a:lnTo>
                  <a:pt x="11493" y="151384"/>
                </a:lnTo>
                <a:lnTo>
                  <a:pt x="11620" y="150990"/>
                </a:lnTo>
                <a:lnTo>
                  <a:pt x="21869" y="118059"/>
                </a:lnTo>
                <a:lnTo>
                  <a:pt x="21971" y="117716"/>
                </a:lnTo>
                <a:lnTo>
                  <a:pt x="22174" y="117348"/>
                </a:lnTo>
                <a:lnTo>
                  <a:pt x="38442" y="87566"/>
                </a:lnTo>
                <a:lnTo>
                  <a:pt x="38582" y="87299"/>
                </a:lnTo>
                <a:lnTo>
                  <a:pt x="38862" y="86969"/>
                </a:lnTo>
                <a:lnTo>
                  <a:pt x="60071" y="60756"/>
                </a:lnTo>
                <a:lnTo>
                  <a:pt x="60274" y="60490"/>
                </a:lnTo>
                <a:lnTo>
                  <a:pt x="60667" y="60172"/>
                </a:lnTo>
                <a:lnTo>
                  <a:pt x="86804" y="38938"/>
                </a:lnTo>
                <a:lnTo>
                  <a:pt x="87007" y="38773"/>
                </a:lnTo>
                <a:lnTo>
                  <a:pt x="87426" y="38544"/>
                </a:lnTo>
                <a:lnTo>
                  <a:pt x="150850" y="11645"/>
                </a:lnTo>
                <a:lnTo>
                  <a:pt x="151917" y="11518"/>
                </a:lnTo>
                <a:lnTo>
                  <a:pt x="151917" y="3594"/>
                </a:lnTo>
                <a:lnTo>
                  <a:pt x="114287" y="14795"/>
                </a:lnTo>
                <a:lnTo>
                  <a:pt x="54673" y="54876"/>
                </a:lnTo>
                <a:lnTo>
                  <a:pt x="14681" y="114617"/>
                </a:lnTo>
                <a:lnTo>
                  <a:pt x="0" y="187210"/>
                </a:lnTo>
                <a:lnTo>
                  <a:pt x="0" y="187998"/>
                </a:lnTo>
                <a:lnTo>
                  <a:pt x="14681" y="260591"/>
                </a:lnTo>
                <a:lnTo>
                  <a:pt x="54673" y="320332"/>
                </a:lnTo>
                <a:lnTo>
                  <a:pt x="114287" y="360400"/>
                </a:lnTo>
                <a:lnTo>
                  <a:pt x="186651" y="375119"/>
                </a:lnTo>
                <a:lnTo>
                  <a:pt x="187121" y="375196"/>
                </a:lnTo>
                <a:lnTo>
                  <a:pt x="187579" y="375119"/>
                </a:lnTo>
                <a:lnTo>
                  <a:pt x="224853" y="371373"/>
                </a:lnTo>
                <a:lnTo>
                  <a:pt x="238023" y="367258"/>
                </a:lnTo>
                <a:lnTo>
                  <a:pt x="249351" y="363715"/>
                </a:lnTo>
                <a:lnTo>
                  <a:pt x="249859" y="363562"/>
                </a:lnTo>
                <a:lnTo>
                  <a:pt x="259956" y="360400"/>
                </a:lnTo>
                <a:lnTo>
                  <a:pt x="272923" y="353288"/>
                </a:lnTo>
                <a:lnTo>
                  <a:pt x="273481" y="352983"/>
                </a:lnTo>
                <a:lnTo>
                  <a:pt x="291642" y="343014"/>
                </a:lnTo>
                <a:lnTo>
                  <a:pt x="299466" y="336664"/>
                </a:lnTo>
                <a:lnTo>
                  <a:pt x="299948" y="336270"/>
                </a:lnTo>
                <a:lnTo>
                  <a:pt x="319570" y="320332"/>
                </a:lnTo>
                <a:lnTo>
                  <a:pt x="323850" y="315036"/>
                </a:lnTo>
                <a:lnTo>
                  <a:pt x="324319" y="314452"/>
                </a:lnTo>
                <a:lnTo>
                  <a:pt x="342214" y="292341"/>
                </a:lnTo>
                <a:lnTo>
                  <a:pt x="344779" y="287642"/>
                </a:lnTo>
                <a:lnTo>
                  <a:pt x="359562" y="260591"/>
                </a:lnTo>
                <a:lnTo>
                  <a:pt x="360629" y="257149"/>
                </a:lnTo>
                <a:lnTo>
                  <a:pt x="370509" y="225412"/>
                </a:lnTo>
                <a:lnTo>
                  <a:pt x="370700" y="223443"/>
                </a:lnTo>
                <a:lnTo>
                  <a:pt x="374243" y="187998"/>
                </a:lnTo>
                <a:lnTo>
                  <a:pt x="374243" y="187210"/>
                </a:lnTo>
                <a:close/>
              </a:path>
            </a:pathLst>
          </a:custGeom>
          <a:solidFill>
            <a:srgbClr val="034101"/>
          </a:solidFill>
        </p:spPr>
        <p:txBody>
          <a:bodyPr wrap="square" lIns="0" tIns="0" rIns="0" bIns="0" rtlCol="0"/>
          <a:lstStyle/>
          <a:p>
            <a:endParaRPr/>
          </a:p>
        </p:txBody>
      </p:sp>
      <p:sp>
        <p:nvSpPr>
          <p:cNvPr id="44" name="object 44"/>
          <p:cNvSpPr txBox="1"/>
          <p:nvPr/>
        </p:nvSpPr>
        <p:spPr>
          <a:xfrm>
            <a:off x="1058367" y="3617616"/>
            <a:ext cx="748030" cy="259686"/>
          </a:xfrm>
          <a:prstGeom prst="rect">
            <a:avLst/>
          </a:prstGeom>
        </p:spPr>
        <p:txBody>
          <a:bodyPr vert="horz" wrap="square" lIns="0" tIns="13335" rIns="0" bIns="0" rtlCol="0">
            <a:spAutoFit/>
          </a:bodyPr>
          <a:lstStyle/>
          <a:p>
            <a:pPr marL="12700">
              <a:lnSpc>
                <a:spcPct val="100000"/>
              </a:lnSpc>
              <a:spcBef>
                <a:spcPts val="105"/>
              </a:spcBef>
            </a:pPr>
            <a:r>
              <a:rPr lang="en-US" sz="1600" b="1" dirty="0">
                <a:solidFill>
                  <a:srgbClr val="034101"/>
                </a:solidFill>
                <a:latin typeface="Arial"/>
                <a:cs typeface="Arial"/>
              </a:rPr>
              <a:t>$2006.8</a:t>
            </a:r>
            <a:endParaRPr sz="1600" dirty="0">
              <a:latin typeface="Arial"/>
              <a:cs typeface="Arial"/>
            </a:endParaRPr>
          </a:p>
        </p:txBody>
      </p:sp>
      <p:sp>
        <p:nvSpPr>
          <p:cNvPr id="45" name="object 45"/>
          <p:cNvSpPr txBox="1"/>
          <p:nvPr/>
        </p:nvSpPr>
        <p:spPr>
          <a:xfrm>
            <a:off x="2049016" y="3503706"/>
            <a:ext cx="1457960" cy="566822"/>
          </a:xfrm>
          <a:prstGeom prst="rect">
            <a:avLst/>
          </a:prstGeom>
        </p:spPr>
        <p:txBody>
          <a:bodyPr vert="horz" wrap="square" lIns="0" tIns="12700" rIns="0" bIns="0" rtlCol="0">
            <a:spAutoFit/>
          </a:bodyPr>
          <a:lstStyle/>
          <a:p>
            <a:pPr marL="12700">
              <a:lnSpc>
                <a:spcPct val="100000"/>
              </a:lnSpc>
              <a:spcBef>
                <a:spcPts val="100"/>
              </a:spcBef>
            </a:pPr>
            <a:r>
              <a:rPr lang="en-US" sz="1200" spc="-5" dirty="0">
                <a:latin typeface="Arial"/>
                <a:cs typeface="Arial"/>
              </a:rPr>
              <a:t>GDP per capita representing 73.9% growth since 2010</a:t>
            </a:r>
            <a:endParaRPr sz="1200" dirty="0">
              <a:latin typeface="Arial"/>
              <a:cs typeface="Arial"/>
            </a:endParaRPr>
          </a:p>
        </p:txBody>
      </p:sp>
      <p:sp>
        <p:nvSpPr>
          <p:cNvPr id="46" name="object 46"/>
          <p:cNvSpPr/>
          <p:nvPr/>
        </p:nvSpPr>
        <p:spPr>
          <a:xfrm>
            <a:off x="558997" y="3617616"/>
            <a:ext cx="376501" cy="375793"/>
          </a:xfrm>
          <a:prstGeom prst="rect">
            <a:avLst/>
          </a:prstGeom>
          <a:blipFill>
            <a:blip r:embed="rId8" cstate="print"/>
            <a:stretch>
              <a:fillRect/>
            </a:stretch>
          </a:blipFill>
        </p:spPr>
        <p:txBody>
          <a:bodyPr wrap="square" lIns="0" tIns="0" rIns="0" bIns="0" rtlCol="0"/>
          <a:lstStyle/>
          <a:p>
            <a:endParaRPr/>
          </a:p>
        </p:txBody>
      </p:sp>
      <p:grpSp>
        <p:nvGrpSpPr>
          <p:cNvPr id="47" name="object 47"/>
          <p:cNvGrpSpPr/>
          <p:nvPr/>
        </p:nvGrpSpPr>
        <p:grpSpPr>
          <a:xfrm>
            <a:off x="554736" y="970788"/>
            <a:ext cx="701040" cy="701040"/>
            <a:chOff x="554736" y="970788"/>
            <a:chExt cx="701040" cy="701040"/>
          </a:xfrm>
        </p:grpSpPr>
        <p:sp>
          <p:nvSpPr>
            <p:cNvPr id="48" name="object 48"/>
            <p:cNvSpPr/>
            <p:nvPr/>
          </p:nvSpPr>
          <p:spPr>
            <a:xfrm>
              <a:off x="554736" y="970788"/>
              <a:ext cx="701040" cy="701040"/>
            </a:xfrm>
            <a:custGeom>
              <a:avLst/>
              <a:gdLst/>
              <a:ahLst/>
              <a:cxnLst/>
              <a:rect l="l" t="t" r="r" b="b"/>
              <a:pathLst>
                <a:path w="701040" h="701039">
                  <a:moveTo>
                    <a:pt x="350520" y="0"/>
                  </a:moveTo>
                  <a:lnTo>
                    <a:pt x="302956" y="3200"/>
                  </a:lnTo>
                  <a:lnTo>
                    <a:pt x="257338" y="12523"/>
                  </a:lnTo>
                  <a:lnTo>
                    <a:pt x="214082" y="27551"/>
                  </a:lnTo>
                  <a:lnTo>
                    <a:pt x="173606" y="47864"/>
                  </a:lnTo>
                  <a:lnTo>
                    <a:pt x="136327" y="73047"/>
                  </a:lnTo>
                  <a:lnTo>
                    <a:pt x="102665" y="102679"/>
                  </a:lnTo>
                  <a:lnTo>
                    <a:pt x="73035" y="136344"/>
                  </a:lnTo>
                  <a:lnTo>
                    <a:pt x="47856" y="173623"/>
                  </a:lnTo>
                  <a:lnTo>
                    <a:pt x="27545" y="214098"/>
                  </a:lnTo>
                  <a:lnTo>
                    <a:pt x="12520" y="257351"/>
                  </a:lnTo>
                  <a:lnTo>
                    <a:pt x="3199" y="302964"/>
                  </a:lnTo>
                  <a:lnTo>
                    <a:pt x="0" y="350520"/>
                  </a:lnTo>
                  <a:lnTo>
                    <a:pt x="3199" y="398075"/>
                  </a:lnTo>
                  <a:lnTo>
                    <a:pt x="12520" y="443688"/>
                  </a:lnTo>
                  <a:lnTo>
                    <a:pt x="27545" y="486941"/>
                  </a:lnTo>
                  <a:lnTo>
                    <a:pt x="47856" y="527416"/>
                  </a:lnTo>
                  <a:lnTo>
                    <a:pt x="73035" y="564695"/>
                  </a:lnTo>
                  <a:lnTo>
                    <a:pt x="102665" y="598360"/>
                  </a:lnTo>
                  <a:lnTo>
                    <a:pt x="136327" y="627992"/>
                  </a:lnTo>
                  <a:lnTo>
                    <a:pt x="173606" y="653175"/>
                  </a:lnTo>
                  <a:lnTo>
                    <a:pt x="214082" y="673488"/>
                  </a:lnTo>
                  <a:lnTo>
                    <a:pt x="257338" y="688516"/>
                  </a:lnTo>
                  <a:lnTo>
                    <a:pt x="302956" y="697839"/>
                  </a:lnTo>
                  <a:lnTo>
                    <a:pt x="350520" y="701039"/>
                  </a:lnTo>
                  <a:lnTo>
                    <a:pt x="398083" y="697839"/>
                  </a:lnTo>
                  <a:lnTo>
                    <a:pt x="443701" y="688516"/>
                  </a:lnTo>
                  <a:lnTo>
                    <a:pt x="486957" y="673488"/>
                  </a:lnTo>
                  <a:lnTo>
                    <a:pt x="527433" y="653175"/>
                  </a:lnTo>
                  <a:lnTo>
                    <a:pt x="564712" y="627992"/>
                  </a:lnTo>
                  <a:lnTo>
                    <a:pt x="598374" y="598360"/>
                  </a:lnTo>
                  <a:lnTo>
                    <a:pt x="628004" y="564695"/>
                  </a:lnTo>
                  <a:lnTo>
                    <a:pt x="653183" y="527416"/>
                  </a:lnTo>
                  <a:lnTo>
                    <a:pt x="673494" y="486941"/>
                  </a:lnTo>
                  <a:lnTo>
                    <a:pt x="688519" y="443688"/>
                  </a:lnTo>
                  <a:lnTo>
                    <a:pt x="697840" y="398075"/>
                  </a:lnTo>
                  <a:lnTo>
                    <a:pt x="701040" y="350520"/>
                  </a:lnTo>
                  <a:lnTo>
                    <a:pt x="697840" y="302964"/>
                  </a:lnTo>
                  <a:lnTo>
                    <a:pt x="688519" y="257351"/>
                  </a:lnTo>
                  <a:lnTo>
                    <a:pt x="673494" y="214098"/>
                  </a:lnTo>
                  <a:lnTo>
                    <a:pt x="653183" y="173623"/>
                  </a:lnTo>
                  <a:lnTo>
                    <a:pt x="628004" y="136344"/>
                  </a:lnTo>
                  <a:lnTo>
                    <a:pt x="598374" y="102679"/>
                  </a:lnTo>
                  <a:lnTo>
                    <a:pt x="564712" y="73047"/>
                  </a:lnTo>
                  <a:lnTo>
                    <a:pt x="527433" y="47864"/>
                  </a:lnTo>
                  <a:lnTo>
                    <a:pt x="486957" y="27551"/>
                  </a:lnTo>
                  <a:lnTo>
                    <a:pt x="443701" y="12523"/>
                  </a:lnTo>
                  <a:lnTo>
                    <a:pt x="398083" y="3200"/>
                  </a:lnTo>
                  <a:lnTo>
                    <a:pt x="350520" y="0"/>
                  </a:lnTo>
                  <a:close/>
                </a:path>
              </a:pathLst>
            </a:custGeom>
            <a:solidFill>
              <a:srgbClr val="034101"/>
            </a:solidFill>
          </p:spPr>
          <p:txBody>
            <a:bodyPr wrap="square" lIns="0" tIns="0" rIns="0" bIns="0" rtlCol="0"/>
            <a:lstStyle/>
            <a:p>
              <a:endParaRPr/>
            </a:p>
          </p:txBody>
        </p:sp>
        <p:sp>
          <p:nvSpPr>
            <p:cNvPr id="49" name="object 49"/>
            <p:cNvSpPr/>
            <p:nvPr/>
          </p:nvSpPr>
          <p:spPr>
            <a:xfrm>
              <a:off x="738449" y="1386869"/>
              <a:ext cx="95630" cy="107009"/>
            </a:xfrm>
            <a:prstGeom prst="rect">
              <a:avLst/>
            </a:prstGeom>
            <a:blipFill>
              <a:blip r:embed="rId9" cstate="print"/>
              <a:stretch>
                <a:fillRect/>
              </a:stretch>
            </a:blipFill>
          </p:spPr>
          <p:txBody>
            <a:bodyPr wrap="square" lIns="0" tIns="0" rIns="0" bIns="0" rtlCol="0"/>
            <a:lstStyle/>
            <a:p>
              <a:endParaRPr/>
            </a:p>
          </p:txBody>
        </p:sp>
        <p:sp>
          <p:nvSpPr>
            <p:cNvPr id="50" name="object 50"/>
            <p:cNvSpPr/>
            <p:nvPr/>
          </p:nvSpPr>
          <p:spPr>
            <a:xfrm>
              <a:off x="854871" y="1317265"/>
              <a:ext cx="95628" cy="176613"/>
            </a:xfrm>
            <a:prstGeom prst="rect">
              <a:avLst/>
            </a:prstGeom>
            <a:blipFill>
              <a:blip r:embed="rId10" cstate="print"/>
              <a:stretch>
                <a:fillRect/>
              </a:stretch>
            </a:blipFill>
          </p:spPr>
          <p:txBody>
            <a:bodyPr wrap="square" lIns="0" tIns="0" rIns="0" bIns="0" rtlCol="0"/>
            <a:lstStyle/>
            <a:p>
              <a:endParaRPr/>
            </a:p>
          </p:txBody>
        </p:sp>
        <p:sp>
          <p:nvSpPr>
            <p:cNvPr id="51" name="object 51"/>
            <p:cNvSpPr/>
            <p:nvPr/>
          </p:nvSpPr>
          <p:spPr>
            <a:xfrm>
              <a:off x="972474" y="1258869"/>
              <a:ext cx="102128" cy="235010"/>
            </a:xfrm>
            <a:prstGeom prst="rect">
              <a:avLst/>
            </a:prstGeom>
            <a:blipFill>
              <a:blip r:embed="rId11" cstate="print"/>
              <a:stretch>
                <a:fillRect/>
              </a:stretch>
            </a:blipFill>
          </p:spPr>
          <p:txBody>
            <a:bodyPr wrap="square" lIns="0" tIns="0" rIns="0" bIns="0" rtlCol="0"/>
            <a:lstStyle/>
            <a:p>
              <a:endParaRPr/>
            </a:p>
          </p:txBody>
        </p:sp>
        <p:sp>
          <p:nvSpPr>
            <p:cNvPr id="52" name="object 52"/>
            <p:cNvSpPr/>
            <p:nvPr/>
          </p:nvSpPr>
          <p:spPr>
            <a:xfrm>
              <a:off x="752484" y="1162268"/>
              <a:ext cx="275590" cy="163195"/>
            </a:xfrm>
            <a:custGeom>
              <a:avLst/>
              <a:gdLst/>
              <a:ahLst/>
              <a:cxnLst/>
              <a:rect l="l" t="t" r="r" b="b"/>
              <a:pathLst>
                <a:path w="275590" h="163194">
                  <a:moveTo>
                    <a:pt x="269482" y="0"/>
                  </a:moveTo>
                  <a:lnTo>
                    <a:pt x="0" y="153364"/>
                  </a:lnTo>
                  <a:lnTo>
                    <a:pt x="5509" y="163014"/>
                  </a:lnTo>
                  <a:lnTo>
                    <a:pt x="274988" y="9649"/>
                  </a:lnTo>
                  <a:lnTo>
                    <a:pt x="269482" y="0"/>
                  </a:lnTo>
                  <a:close/>
                </a:path>
              </a:pathLst>
            </a:custGeom>
            <a:solidFill>
              <a:srgbClr val="FFFFFF"/>
            </a:solidFill>
          </p:spPr>
          <p:txBody>
            <a:bodyPr wrap="square" lIns="0" tIns="0" rIns="0" bIns="0" rtlCol="0"/>
            <a:lstStyle/>
            <a:p>
              <a:endParaRPr/>
            </a:p>
          </p:txBody>
        </p:sp>
        <p:sp>
          <p:nvSpPr>
            <p:cNvPr id="53" name="object 53"/>
            <p:cNvSpPr/>
            <p:nvPr/>
          </p:nvSpPr>
          <p:spPr>
            <a:xfrm>
              <a:off x="967022" y="1145246"/>
              <a:ext cx="65183" cy="80030"/>
            </a:xfrm>
            <a:prstGeom prst="rect">
              <a:avLst/>
            </a:prstGeom>
            <a:blipFill>
              <a:blip r:embed="rId12" cstate="print"/>
              <a:stretch>
                <a:fillRect/>
              </a:stretch>
            </a:blipFill>
          </p:spPr>
          <p:txBody>
            <a:bodyPr wrap="square" lIns="0" tIns="0" rIns="0" bIns="0" rtlCol="0"/>
            <a:lstStyle/>
            <a:p>
              <a:endParaRPr/>
            </a:p>
          </p:txBody>
        </p:sp>
        <p:sp>
          <p:nvSpPr>
            <p:cNvPr id="54" name="object 54"/>
            <p:cNvSpPr/>
            <p:nvPr/>
          </p:nvSpPr>
          <p:spPr>
            <a:xfrm>
              <a:off x="723327" y="1488327"/>
              <a:ext cx="366395" cy="11430"/>
            </a:xfrm>
            <a:custGeom>
              <a:avLst/>
              <a:gdLst/>
              <a:ahLst/>
              <a:cxnLst/>
              <a:rect l="l" t="t" r="r" b="b"/>
              <a:pathLst>
                <a:path w="366394" h="11430">
                  <a:moveTo>
                    <a:pt x="366399" y="0"/>
                  </a:moveTo>
                  <a:lnTo>
                    <a:pt x="0" y="0"/>
                  </a:lnTo>
                  <a:lnTo>
                    <a:pt x="0" y="11103"/>
                  </a:lnTo>
                  <a:lnTo>
                    <a:pt x="366399" y="11103"/>
                  </a:lnTo>
                  <a:lnTo>
                    <a:pt x="366399" y="0"/>
                  </a:lnTo>
                  <a:close/>
                </a:path>
              </a:pathLst>
            </a:custGeom>
            <a:solidFill>
              <a:srgbClr val="FFFFFF"/>
            </a:solidFill>
          </p:spPr>
          <p:txBody>
            <a:bodyPr wrap="square" lIns="0" tIns="0" rIns="0" bIns="0" rtlCol="0"/>
            <a:lstStyle/>
            <a:p>
              <a:endParaRPr/>
            </a:p>
          </p:txBody>
        </p:sp>
      </p:grpSp>
      <p:sp>
        <p:nvSpPr>
          <p:cNvPr id="55" name="object 55"/>
          <p:cNvSpPr/>
          <p:nvPr/>
        </p:nvSpPr>
        <p:spPr>
          <a:xfrm>
            <a:off x="4402835" y="970788"/>
            <a:ext cx="701039" cy="701039"/>
          </a:xfrm>
          <a:prstGeom prst="rect">
            <a:avLst/>
          </a:prstGeom>
          <a:blipFill>
            <a:blip r:embed="rId13" cstate="print"/>
            <a:stretch>
              <a:fillRect/>
            </a:stretch>
          </a:blipFill>
        </p:spPr>
        <p:txBody>
          <a:bodyPr wrap="square" lIns="0" tIns="0" rIns="0" bIns="0" rtlCol="0"/>
          <a:lstStyle/>
          <a:p>
            <a:endParaRPr/>
          </a:p>
        </p:txBody>
      </p:sp>
      <p:grpSp>
        <p:nvGrpSpPr>
          <p:cNvPr id="56" name="object 56"/>
          <p:cNvGrpSpPr/>
          <p:nvPr/>
        </p:nvGrpSpPr>
        <p:grpSpPr>
          <a:xfrm>
            <a:off x="8278368" y="972311"/>
            <a:ext cx="701040" cy="699770"/>
            <a:chOff x="8278368" y="972311"/>
            <a:chExt cx="701040" cy="699770"/>
          </a:xfrm>
        </p:grpSpPr>
        <p:sp>
          <p:nvSpPr>
            <p:cNvPr id="57" name="object 57"/>
            <p:cNvSpPr/>
            <p:nvPr/>
          </p:nvSpPr>
          <p:spPr>
            <a:xfrm>
              <a:off x="8278368" y="972311"/>
              <a:ext cx="701040" cy="699770"/>
            </a:xfrm>
            <a:custGeom>
              <a:avLst/>
              <a:gdLst/>
              <a:ahLst/>
              <a:cxnLst/>
              <a:rect l="l" t="t" r="r" b="b"/>
              <a:pathLst>
                <a:path w="701040" h="699769">
                  <a:moveTo>
                    <a:pt x="350520" y="0"/>
                  </a:moveTo>
                  <a:lnTo>
                    <a:pt x="302964" y="3192"/>
                  </a:lnTo>
                  <a:lnTo>
                    <a:pt x="257351" y="12493"/>
                  </a:lnTo>
                  <a:lnTo>
                    <a:pt x="214098" y="27485"/>
                  </a:lnTo>
                  <a:lnTo>
                    <a:pt x="173623" y="47751"/>
                  </a:lnTo>
                  <a:lnTo>
                    <a:pt x="136344" y="72876"/>
                  </a:lnTo>
                  <a:lnTo>
                    <a:pt x="102679" y="102441"/>
                  </a:lnTo>
                  <a:lnTo>
                    <a:pt x="73047" y="136030"/>
                  </a:lnTo>
                  <a:lnTo>
                    <a:pt x="47864" y="173227"/>
                  </a:lnTo>
                  <a:lnTo>
                    <a:pt x="27551" y="213615"/>
                  </a:lnTo>
                  <a:lnTo>
                    <a:pt x="12523" y="256778"/>
                  </a:lnTo>
                  <a:lnTo>
                    <a:pt x="3200" y="302297"/>
                  </a:lnTo>
                  <a:lnTo>
                    <a:pt x="0" y="349758"/>
                  </a:lnTo>
                  <a:lnTo>
                    <a:pt x="3200" y="397218"/>
                  </a:lnTo>
                  <a:lnTo>
                    <a:pt x="12523" y="442737"/>
                  </a:lnTo>
                  <a:lnTo>
                    <a:pt x="27551" y="485900"/>
                  </a:lnTo>
                  <a:lnTo>
                    <a:pt x="47864" y="526288"/>
                  </a:lnTo>
                  <a:lnTo>
                    <a:pt x="73047" y="563485"/>
                  </a:lnTo>
                  <a:lnTo>
                    <a:pt x="102679" y="597074"/>
                  </a:lnTo>
                  <a:lnTo>
                    <a:pt x="136344" y="626639"/>
                  </a:lnTo>
                  <a:lnTo>
                    <a:pt x="173623" y="651763"/>
                  </a:lnTo>
                  <a:lnTo>
                    <a:pt x="214098" y="672030"/>
                  </a:lnTo>
                  <a:lnTo>
                    <a:pt x="257351" y="687022"/>
                  </a:lnTo>
                  <a:lnTo>
                    <a:pt x="302964" y="696323"/>
                  </a:lnTo>
                  <a:lnTo>
                    <a:pt x="350520" y="699515"/>
                  </a:lnTo>
                  <a:lnTo>
                    <a:pt x="398075" y="696323"/>
                  </a:lnTo>
                  <a:lnTo>
                    <a:pt x="443688" y="687022"/>
                  </a:lnTo>
                  <a:lnTo>
                    <a:pt x="486941" y="672030"/>
                  </a:lnTo>
                  <a:lnTo>
                    <a:pt x="527416" y="651763"/>
                  </a:lnTo>
                  <a:lnTo>
                    <a:pt x="564695" y="626639"/>
                  </a:lnTo>
                  <a:lnTo>
                    <a:pt x="598360" y="597074"/>
                  </a:lnTo>
                  <a:lnTo>
                    <a:pt x="627992" y="563485"/>
                  </a:lnTo>
                  <a:lnTo>
                    <a:pt x="653175" y="526287"/>
                  </a:lnTo>
                  <a:lnTo>
                    <a:pt x="673488" y="485900"/>
                  </a:lnTo>
                  <a:lnTo>
                    <a:pt x="688516" y="442737"/>
                  </a:lnTo>
                  <a:lnTo>
                    <a:pt x="697839" y="397218"/>
                  </a:lnTo>
                  <a:lnTo>
                    <a:pt x="701039" y="349758"/>
                  </a:lnTo>
                  <a:lnTo>
                    <a:pt x="697839" y="302297"/>
                  </a:lnTo>
                  <a:lnTo>
                    <a:pt x="688516" y="256778"/>
                  </a:lnTo>
                  <a:lnTo>
                    <a:pt x="673488" y="213615"/>
                  </a:lnTo>
                  <a:lnTo>
                    <a:pt x="653175" y="173228"/>
                  </a:lnTo>
                  <a:lnTo>
                    <a:pt x="627992" y="136030"/>
                  </a:lnTo>
                  <a:lnTo>
                    <a:pt x="598360" y="102441"/>
                  </a:lnTo>
                  <a:lnTo>
                    <a:pt x="564695" y="72876"/>
                  </a:lnTo>
                  <a:lnTo>
                    <a:pt x="527416" y="47751"/>
                  </a:lnTo>
                  <a:lnTo>
                    <a:pt x="486941" y="27485"/>
                  </a:lnTo>
                  <a:lnTo>
                    <a:pt x="443688" y="12493"/>
                  </a:lnTo>
                  <a:lnTo>
                    <a:pt x="398075" y="3192"/>
                  </a:lnTo>
                  <a:lnTo>
                    <a:pt x="350520" y="0"/>
                  </a:lnTo>
                  <a:close/>
                </a:path>
              </a:pathLst>
            </a:custGeom>
            <a:solidFill>
              <a:srgbClr val="034101"/>
            </a:solidFill>
          </p:spPr>
          <p:txBody>
            <a:bodyPr wrap="square" lIns="0" tIns="0" rIns="0" bIns="0" rtlCol="0"/>
            <a:lstStyle/>
            <a:p>
              <a:endParaRPr/>
            </a:p>
          </p:txBody>
        </p:sp>
        <p:sp>
          <p:nvSpPr>
            <p:cNvPr id="58" name="object 58"/>
            <p:cNvSpPr/>
            <p:nvPr/>
          </p:nvSpPr>
          <p:spPr>
            <a:xfrm>
              <a:off x="8708759" y="1137411"/>
              <a:ext cx="71755" cy="247015"/>
            </a:xfrm>
            <a:custGeom>
              <a:avLst/>
              <a:gdLst/>
              <a:ahLst/>
              <a:cxnLst/>
              <a:rect l="l" t="t" r="r" b="b"/>
              <a:pathLst>
                <a:path w="71754" h="247015">
                  <a:moveTo>
                    <a:pt x="71564" y="0"/>
                  </a:moveTo>
                  <a:lnTo>
                    <a:pt x="60502" y="0"/>
                  </a:lnTo>
                  <a:lnTo>
                    <a:pt x="60502" y="11099"/>
                  </a:lnTo>
                  <a:lnTo>
                    <a:pt x="60502" y="74574"/>
                  </a:lnTo>
                  <a:lnTo>
                    <a:pt x="11061" y="74574"/>
                  </a:lnTo>
                  <a:lnTo>
                    <a:pt x="11061" y="11099"/>
                  </a:lnTo>
                  <a:lnTo>
                    <a:pt x="60502" y="11099"/>
                  </a:lnTo>
                  <a:lnTo>
                    <a:pt x="60502" y="0"/>
                  </a:lnTo>
                  <a:lnTo>
                    <a:pt x="0" y="0"/>
                  </a:lnTo>
                  <a:lnTo>
                    <a:pt x="0" y="246837"/>
                  </a:lnTo>
                  <a:lnTo>
                    <a:pt x="11061" y="246837"/>
                  </a:lnTo>
                  <a:lnTo>
                    <a:pt x="11061" y="85661"/>
                  </a:lnTo>
                  <a:lnTo>
                    <a:pt x="60502" y="85661"/>
                  </a:lnTo>
                  <a:lnTo>
                    <a:pt x="60502" y="246837"/>
                  </a:lnTo>
                  <a:lnTo>
                    <a:pt x="71564" y="246837"/>
                  </a:lnTo>
                  <a:lnTo>
                    <a:pt x="71564" y="11099"/>
                  </a:lnTo>
                  <a:lnTo>
                    <a:pt x="71564" y="5549"/>
                  </a:lnTo>
                  <a:lnTo>
                    <a:pt x="71564" y="0"/>
                  </a:lnTo>
                  <a:close/>
                </a:path>
              </a:pathLst>
            </a:custGeom>
            <a:solidFill>
              <a:srgbClr val="FFFFFF"/>
            </a:solidFill>
          </p:spPr>
          <p:txBody>
            <a:bodyPr wrap="square" lIns="0" tIns="0" rIns="0" bIns="0" rtlCol="0"/>
            <a:lstStyle/>
            <a:p>
              <a:endParaRPr/>
            </a:p>
          </p:txBody>
        </p:sp>
        <p:sp>
          <p:nvSpPr>
            <p:cNvPr id="59" name="object 59"/>
            <p:cNvSpPr/>
            <p:nvPr/>
          </p:nvSpPr>
          <p:spPr>
            <a:xfrm>
              <a:off x="8480054" y="1181667"/>
              <a:ext cx="206562" cy="208168"/>
            </a:xfrm>
            <a:prstGeom prst="rect">
              <a:avLst/>
            </a:prstGeom>
            <a:blipFill>
              <a:blip r:embed="rId14" cstate="print"/>
              <a:stretch>
                <a:fillRect/>
              </a:stretch>
            </a:blipFill>
          </p:spPr>
          <p:txBody>
            <a:bodyPr wrap="square" lIns="0" tIns="0" rIns="0" bIns="0" rtlCol="0"/>
            <a:lstStyle/>
            <a:p>
              <a:endParaRPr/>
            </a:p>
          </p:txBody>
        </p:sp>
        <p:sp>
          <p:nvSpPr>
            <p:cNvPr id="60" name="object 60"/>
            <p:cNvSpPr/>
            <p:nvPr/>
          </p:nvSpPr>
          <p:spPr>
            <a:xfrm>
              <a:off x="8442617" y="1378711"/>
              <a:ext cx="375285" cy="130175"/>
            </a:xfrm>
            <a:custGeom>
              <a:avLst/>
              <a:gdLst/>
              <a:ahLst/>
              <a:cxnLst/>
              <a:rect l="l" t="t" r="r" b="b"/>
              <a:pathLst>
                <a:path w="375284" h="130175">
                  <a:moveTo>
                    <a:pt x="96202" y="35763"/>
                  </a:moveTo>
                  <a:lnTo>
                    <a:pt x="55067" y="35763"/>
                  </a:lnTo>
                  <a:lnTo>
                    <a:pt x="55067" y="46850"/>
                  </a:lnTo>
                  <a:lnTo>
                    <a:pt x="96202" y="46850"/>
                  </a:lnTo>
                  <a:lnTo>
                    <a:pt x="96202" y="35763"/>
                  </a:lnTo>
                  <a:close/>
                </a:path>
                <a:path w="375284" h="130175">
                  <a:moveTo>
                    <a:pt x="170624" y="35763"/>
                  </a:moveTo>
                  <a:lnTo>
                    <a:pt x="129476" y="35763"/>
                  </a:lnTo>
                  <a:lnTo>
                    <a:pt x="129476" y="46850"/>
                  </a:lnTo>
                  <a:lnTo>
                    <a:pt x="170624" y="46850"/>
                  </a:lnTo>
                  <a:lnTo>
                    <a:pt x="170624" y="35763"/>
                  </a:lnTo>
                  <a:close/>
                </a:path>
                <a:path w="375284" h="130175">
                  <a:moveTo>
                    <a:pt x="245643" y="35763"/>
                  </a:moveTo>
                  <a:lnTo>
                    <a:pt x="204508" y="35763"/>
                  </a:lnTo>
                  <a:lnTo>
                    <a:pt x="204508" y="46850"/>
                  </a:lnTo>
                  <a:lnTo>
                    <a:pt x="245643" y="46850"/>
                  </a:lnTo>
                  <a:lnTo>
                    <a:pt x="245643" y="35763"/>
                  </a:lnTo>
                  <a:close/>
                </a:path>
                <a:path w="375284" h="130175">
                  <a:moveTo>
                    <a:pt x="320065" y="35763"/>
                  </a:moveTo>
                  <a:lnTo>
                    <a:pt x="278930" y="35763"/>
                  </a:lnTo>
                  <a:lnTo>
                    <a:pt x="278930" y="46850"/>
                  </a:lnTo>
                  <a:lnTo>
                    <a:pt x="320065" y="46850"/>
                  </a:lnTo>
                  <a:lnTo>
                    <a:pt x="320065" y="35763"/>
                  </a:lnTo>
                  <a:close/>
                </a:path>
                <a:path w="375284" h="130175">
                  <a:moveTo>
                    <a:pt x="375132" y="118821"/>
                  </a:moveTo>
                  <a:lnTo>
                    <a:pt x="357060" y="118821"/>
                  </a:lnTo>
                  <a:lnTo>
                    <a:pt x="357060" y="11087"/>
                  </a:lnTo>
                  <a:lnTo>
                    <a:pt x="357060" y="5537"/>
                  </a:lnTo>
                  <a:lnTo>
                    <a:pt x="357060" y="0"/>
                  </a:lnTo>
                  <a:lnTo>
                    <a:pt x="345998" y="0"/>
                  </a:lnTo>
                  <a:lnTo>
                    <a:pt x="345998" y="11087"/>
                  </a:lnTo>
                  <a:lnTo>
                    <a:pt x="345998" y="118821"/>
                  </a:lnTo>
                  <a:lnTo>
                    <a:pt x="249364" y="118821"/>
                  </a:lnTo>
                  <a:lnTo>
                    <a:pt x="249364" y="82626"/>
                  </a:lnTo>
                  <a:lnTo>
                    <a:pt x="249364" y="77076"/>
                  </a:lnTo>
                  <a:lnTo>
                    <a:pt x="249364" y="71539"/>
                  </a:lnTo>
                  <a:lnTo>
                    <a:pt x="238302" y="71539"/>
                  </a:lnTo>
                  <a:lnTo>
                    <a:pt x="238302" y="82626"/>
                  </a:lnTo>
                  <a:lnTo>
                    <a:pt x="238302" y="118821"/>
                  </a:lnTo>
                  <a:lnTo>
                    <a:pt x="136829" y="118821"/>
                  </a:lnTo>
                  <a:lnTo>
                    <a:pt x="136829" y="82626"/>
                  </a:lnTo>
                  <a:lnTo>
                    <a:pt x="238302" y="82626"/>
                  </a:lnTo>
                  <a:lnTo>
                    <a:pt x="238302" y="71539"/>
                  </a:lnTo>
                  <a:lnTo>
                    <a:pt x="125768" y="71539"/>
                  </a:lnTo>
                  <a:lnTo>
                    <a:pt x="125768" y="118821"/>
                  </a:lnTo>
                  <a:lnTo>
                    <a:pt x="29133" y="118821"/>
                  </a:lnTo>
                  <a:lnTo>
                    <a:pt x="29133" y="11087"/>
                  </a:lnTo>
                  <a:lnTo>
                    <a:pt x="345998" y="11087"/>
                  </a:lnTo>
                  <a:lnTo>
                    <a:pt x="345998" y="0"/>
                  </a:lnTo>
                  <a:lnTo>
                    <a:pt x="18072" y="0"/>
                  </a:lnTo>
                  <a:lnTo>
                    <a:pt x="18072" y="118821"/>
                  </a:lnTo>
                  <a:lnTo>
                    <a:pt x="0" y="118821"/>
                  </a:lnTo>
                  <a:lnTo>
                    <a:pt x="0" y="129908"/>
                  </a:lnTo>
                  <a:lnTo>
                    <a:pt x="375132" y="129908"/>
                  </a:lnTo>
                  <a:lnTo>
                    <a:pt x="375132" y="118821"/>
                  </a:lnTo>
                  <a:close/>
                </a:path>
              </a:pathLst>
            </a:custGeom>
            <a:solidFill>
              <a:srgbClr val="FFFFFF"/>
            </a:solidFill>
          </p:spPr>
          <p:txBody>
            <a:bodyPr wrap="square" lIns="0" tIns="0" rIns="0" bIns="0" rtlCol="0"/>
            <a:lstStyle/>
            <a:p>
              <a:endParaRPr/>
            </a:p>
          </p:txBody>
        </p:sp>
      </p:grpSp>
      <p:sp>
        <p:nvSpPr>
          <p:cNvPr id="61" name="object 61"/>
          <p:cNvSpPr txBox="1"/>
          <p:nvPr/>
        </p:nvSpPr>
        <p:spPr>
          <a:xfrm>
            <a:off x="516636" y="6625088"/>
            <a:ext cx="140335" cy="153670"/>
          </a:xfrm>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z="900" spc="-5" dirty="0">
                <a:solidFill>
                  <a:srgbClr val="034101"/>
                </a:solidFill>
                <a:latin typeface="Arial"/>
                <a:cs typeface="Arial"/>
              </a:rPr>
              <a:t>4</a:t>
            </a:fld>
            <a:endParaRPr sz="900">
              <a:latin typeface="Arial"/>
              <a:cs typeface="Arial"/>
            </a:endParaRPr>
          </a:p>
        </p:txBody>
      </p:sp>
      <p:pic>
        <p:nvPicPr>
          <p:cNvPr id="26" name="Picture 25">
            <a:extLst>
              <a:ext uri="{FF2B5EF4-FFF2-40B4-BE49-F238E27FC236}">
                <a16:creationId xmlns:a16="http://schemas.microsoft.com/office/drawing/2014/main" id="{5BE21068-6A7A-3C55-1C13-7989075B4F2F}"/>
              </a:ext>
            </a:extLst>
          </p:cNvPr>
          <p:cNvPicPr>
            <a:picLocks noChangeAspect="1"/>
          </p:cNvPicPr>
          <p:nvPr/>
        </p:nvPicPr>
        <p:blipFill>
          <a:blip r:embed="rId15"/>
          <a:stretch>
            <a:fillRect/>
          </a:stretch>
        </p:blipFill>
        <p:spPr>
          <a:xfrm>
            <a:off x="8344216" y="3735715"/>
            <a:ext cx="375917" cy="51959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2036" y="79242"/>
            <a:ext cx="11107927" cy="566181"/>
          </a:xfrm>
          <a:prstGeom prst="rect">
            <a:avLst/>
          </a:prstGeom>
        </p:spPr>
        <p:txBody>
          <a:bodyPr vert="horz" wrap="square" lIns="0" tIns="12065" rIns="0" bIns="0" rtlCol="0">
            <a:spAutoFit/>
          </a:bodyPr>
          <a:lstStyle/>
          <a:p>
            <a:pPr marL="12700" marR="5080">
              <a:lnSpc>
                <a:spcPct val="100000"/>
              </a:lnSpc>
              <a:spcBef>
                <a:spcPts val="95"/>
              </a:spcBef>
            </a:pPr>
            <a:r>
              <a:rPr lang="en-US" sz="3600" spc="-5" dirty="0"/>
              <a:t>Problem Statement</a:t>
            </a:r>
            <a:endParaRPr sz="3600" spc="-5" dirty="0"/>
          </a:p>
        </p:txBody>
      </p:sp>
      <p:sp>
        <p:nvSpPr>
          <p:cNvPr id="35" name="object 35"/>
          <p:cNvSpPr txBox="1"/>
          <p:nvPr/>
        </p:nvSpPr>
        <p:spPr>
          <a:xfrm>
            <a:off x="516636" y="6625088"/>
            <a:ext cx="140335" cy="153670"/>
          </a:xfrm>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z="900" spc="-5" dirty="0">
                <a:solidFill>
                  <a:srgbClr val="034101"/>
                </a:solidFill>
                <a:latin typeface="Arial"/>
                <a:cs typeface="Arial"/>
              </a:rPr>
              <a:t>5</a:t>
            </a:fld>
            <a:endParaRPr sz="900">
              <a:latin typeface="Arial"/>
              <a:cs typeface="Arial"/>
            </a:endParaRPr>
          </a:p>
        </p:txBody>
      </p:sp>
      <p:sp>
        <p:nvSpPr>
          <p:cNvPr id="12" name="TextBox 11">
            <a:extLst>
              <a:ext uri="{FF2B5EF4-FFF2-40B4-BE49-F238E27FC236}">
                <a16:creationId xmlns:a16="http://schemas.microsoft.com/office/drawing/2014/main" id="{E3AB1E6D-591A-927D-A39C-410946D74B0A}"/>
              </a:ext>
            </a:extLst>
          </p:cNvPr>
          <p:cNvSpPr txBox="1"/>
          <p:nvPr/>
        </p:nvSpPr>
        <p:spPr>
          <a:xfrm>
            <a:off x="542036" y="990600"/>
            <a:ext cx="11421364" cy="4893647"/>
          </a:xfrm>
          <a:prstGeom prst="rect">
            <a:avLst/>
          </a:prstGeom>
          <a:noFill/>
        </p:spPr>
        <p:txBody>
          <a:bodyPr wrap="square" rtlCol="0">
            <a:spAutoFit/>
          </a:bodyPr>
          <a:lstStyle/>
          <a:p>
            <a:pPr algn="just"/>
            <a:r>
              <a:rPr lang="en-US" sz="2400" b="1" dirty="0"/>
              <a:t>Weather Patterns</a:t>
            </a:r>
          </a:p>
          <a:p>
            <a:pPr marL="342900" indent="-342900" algn="just">
              <a:buFont typeface="Arial" panose="020B0604020202020204" pitchFamily="34" charset="0"/>
              <a:buChar char="•"/>
            </a:pPr>
            <a:r>
              <a:rPr lang="en-US" sz="2400" dirty="0"/>
              <a:t>The targeted acreage is currently commercially underutilized owing to the weather patterns in lower </a:t>
            </a:r>
            <a:r>
              <a:rPr lang="en-US" sz="2400" dirty="0" err="1"/>
              <a:t>Murang’a</a:t>
            </a:r>
            <a:r>
              <a:rPr lang="en-US" sz="2400" dirty="0"/>
              <a:t>. The feasibility study presents a positive outlook on commercial agricultural viability.</a:t>
            </a:r>
          </a:p>
          <a:p>
            <a:pPr algn="just"/>
            <a:endParaRPr lang="en-US" sz="2400" dirty="0"/>
          </a:p>
          <a:p>
            <a:pPr algn="just"/>
            <a:r>
              <a:rPr lang="en-US" sz="2400" b="1" dirty="0"/>
              <a:t>Domestic Water Supply</a:t>
            </a:r>
          </a:p>
          <a:p>
            <a:pPr marL="342900" indent="-342900" algn="just">
              <a:buFont typeface="Arial" panose="020B0604020202020204" pitchFamily="34" charset="0"/>
              <a:buChar char="•"/>
            </a:pPr>
            <a:r>
              <a:rPr lang="en-US" sz="2400" dirty="0"/>
              <a:t>The area has no portable water and residents use water from well, springs and rivers.</a:t>
            </a:r>
          </a:p>
          <a:p>
            <a:pPr marL="342900" indent="-342900" algn="just">
              <a:buFont typeface="Arial" panose="020B0604020202020204" pitchFamily="34" charset="0"/>
              <a:buChar char="•"/>
            </a:pPr>
            <a:endParaRPr lang="en-US" sz="2400" dirty="0"/>
          </a:p>
          <a:p>
            <a:pPr algn="just"/>
            <a:r>
              <a:rPr lang="en-US" sz="2400" b="1" dirty="0"/>
              <a:t>Energy Access</a:t>
            </a:r>
          </a:p>
          <a:p>
            <a:pPr marL="342900" indent="-342900" algn="just">
              <a:buFont typeface="Arial" panose="020B0604020202020204" pitchFamily="34" charset="0"/>
              <a:buChar char="•"/>
            </a:pPr>
            <a:r>
              <a:rPr lang="en-US" sz="2400" dirty="0"/>
              <a:t>There are 33,861 households out of 255,696 households with electricity connections. A negligible number, less than 1per cent of households use solar energy. Much needs to be done to expand rural electrification </a:t>
            </a:r>
            <a:r>
              <a:rPr lang="en-US" sz="2400" dirty="0" err="1"/>
              <a:t>programme</a:t>
            </a:r>
            <a:r>
              <a:rPr lang="en-US" sz="2400" dirty="0"/>
              <a:t> to increase the proportion of households with access to electricity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542036" y="151587"/>
            <a:ext cx="7590155" cy="396904"/>
          </a:xfrm>
          <a:prstGeom prst="rect">
            <a:avLst/>
          </a:prstGeom>
        </p:spPr>
        <p:txBody>
          <a:bodyPr vert="horz" wrap="square" lIns="0" tIns="12065" rIns="0" bIns="0" rtlCol="0">
            <a:spAutoFit/>
          </a:bodyPr>
          <a:lstStyle/>
          <a:p>
            <a:pPr marL="12700" marR="5080">
              <a:lnSpc>
                <a:spcPct val="100000"/>
              </a:lnSpc>
              <a:spcBef>
                <a:spcPts val="95"/>
              </a:spcBef>
            </a:pPr>
            <a:r>
              <a:rPr lang="en-US" spc="-5" dirty="0"/>
              <a:t>Current crop yield</a:t>
            </a:r>
            <a:endParaRPr spc="-5" dirty="0"/>
          </a:p>
        </p:txBody>
      </p:sp>
      <p:graphicFrame>
        <p:nvGraphicFramePr>
          <p:cNvPr id="63" name="Chart 62">
            <a:extLst>
              <a:ext uri="{FF2B5EF4-FFF2-40B4-BE49-F238E27FC236}">
                <a16:creationId xmlns:a16="http://schemas.microsoft.com/office/drawing/2014/main" id="{8932879C-DB24-4EDF-20BF-3E3BA65545E5}"/>
              </a:ext>
            </a:extLst>
          </p:cNvPr>
          <p:cNvGraphicFramePr/>
          <p:nvPr>
            <p:extLst>
              <p:ext uri="{D42A27DB-BD31-4B8C-83A1-F6EECF244321}">
                <p14:modId xmlns:p14="http://schemas.microsoft.com/office/powerpoint/2010/main" val="1657201057"/>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542036" y="151587"/>
            <a:ext cx="7590155" cy="396904"/>
          </a:xfrm>
          <a:prstGeom prst="rect">
            <a:avLst/>
          </a:prstGeom>
        </p:spPr>
        <p:txBody>
          <a:bodyPr vert="horz" wrap="square" lIns="0" tIns="12065" rIns="0" bIns="0" rtlCol="0">
            <a:spAutoFit/>
          </a:bodyPr>
          <a:lstStyle/>
          <a:p>
            <a:pPr marL="12700" marR="5080">
              <a:lnSpc>
                <a:spcPct val="100000"/>
              </a:lnSpc>
              <a:spcBef>
                <a:spcPts val="95"/>
              </a:spcBef>
            </a:pPr>
            <a:r>
              <a:rPr lang="en-US" spc="-5" dirty="0"/>
              <a:t>Expected yield per ha after intervention</a:t>
            </a:r>
            <a:endParaRPr spc="-5" dirty="0"/>
          </a:p>
        </p:txBody>
      </p:sp>
      <p:graphicFrame>
        <p:nvGraphicFramePr>
          <p:cNvPr id="4" name="Chart 3">
            <a:extLst>
              <a:ext uri="{FF2B5EF4-FFF2-40B4-BE49-F238E27FC236}">
                <a16:creationId xmlns:a16="http://schemas.microsoft.com/office/drawing/2014/main" id="{85EDD03E-5603-512F-FBF0-8759B3CD6569}"/>
              </a:ext>
            </a:extLst>
          </p:cNvPr>
          <p:cNvGraphicFramePr/>
          <p:nvPr>
            <p:extLst>
              <p:ext uri="{D42A27DB-BD31-4B8C-83A1-F6EECF244321}">
                <p14:modId xmlns:p14="http://schemas.microsoft.com/office/powerpoint/2010/main" val="4024262955"/>
              </p:ext>
            </p:extLst>
          </p:nvPr>
        </p:nvGraphicFramePr>
        <p:xfrm>
          <a:off x="542036" y="838200"/>
          <a:ext cx="5096764" cy="4191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a:extLst>
              <a:ext uri="{FF2B5EF4-FFF2-40B4-BE49-F238E27FC236}">
                <a16:creationId xmlns:a16="http://schemas.microsoft.com/office/drawing/2014/main" id="{6AFF27C4-C99A-C3BC-32F7-1E09C085A1EE}"/>
              </a:ext>
            </a:extLst>
          </p:cNvPr>
          <p:cNvGraphicFramePr/>
          <p:nvPr>
            <p:extLst>
              <p:ext uri="{D42A27DB-BD31-4B8C-83A1-F6EECF244321}">
                <p14:modId xmlns:p14="http://schemas.microsoft.com/office/powerpoint/2010/main" val="1299412133"/>
              </p:ext>
            </p:extLst>
          </p:nvPr>
        </p:nvGraphicFramePr>
        <p:xfrm>
          <a:off x="6019800" y="838200"/>
          <a:ext cx="5096764" cy="419100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Straight Arrow Connector 9">
            <a:extLst>
              <a:ext uri="{FF2B5EF4-FFF2-40B4-BE49-F238E27FC236}">
                <a16:creationId xmlns:a16="http://schemas.microsoft.com/office/drawing/2014/main" id="{FF81B04F-3207-61C6-E27B-7904ECA8AE0D}"/>
              </a:ext>
            </a:extLst>
          </p:cNvPr>
          <p:cNvCxnSpPr>
            <a:cxnSpLocks/>
          </p:cNvCxnSpPr>
          <p:nvPr/>
        </p:nvCxnSpPr>
        <p:spPr>
          <a:xfrm flipV="1">
            <a:off x="381000" y="685800"/>
            <a:ext cx="0" cy="449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F9831C3-601E-B6A7-0DB6-13E5C5C277BB}"/>
              </a:ext>
            </a:extLst>
          </p:cNvPr>
          <p:cNvCxnSpPr>
            <a:cxnSpLocks/>
          </p:cNvCxnSpPr>
          <p:nvPr/>
        </p:nvCxnSpPr>
        <p:spPr>
          <a:xfrm flipV="1">
            <a:off x="381000" y="5181600"/>
            <a:ext cx="10735564" cy="23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3200298-812C-335A-E1A3-171F0C9C1360}"/>
              </a:ext>
            </a:extLst>
          </p:cNvPr>
          <p:cNvCxnSpPr/>
          <p:nvPr/>
        </p:nvCxnSpPr>
        <p:spPr>
          <a:xfrm>
            <a:off x="5867400" y="838200"/>
            <a:ext cx="0" cy="419100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25592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A9C5A-F8A3-3D6E-5B00-506866685120}"/>
              </a:ext>
            </a:extLst>
          </p:cNvPr>
          <p:cNvSpPr>
            <a:spLocks noGrp="1"/>
          </p:cNvSpPr>
          <p:nvPr>
            <p:ph type="title"/>
          </p:nvPr>
        </p:nvSpPr>
        <p:spPr>
          <a:xfrm>
            <a:off x="542036" y="151587"/>
            <a:ext cx="11107927" cy="384721"/>
          </a:xfrm>
        </p:spPr>
        <p:txBody>
          <a:bodyPr/>
          <a:lstStyle/>
          <a:p>
            <a:r>
              <a:rPr lang="en-US" dirty="0"/>
              <a:t>The project investments costs for all clusters</a:t>
            </a:r>
          </a:p>
        </p:txBody>
      </p:sp>
      <p:graphicFrame>
        <p:nvGraphicFramePr>
          <p:cNvPr id="4" name="Table 3">
            <a:extLst>
              <a:ext uri="{FF2B5EF4-FFF2-40B4-BE49-F238E27FC236}">
                <a16:creationId xmlns:a16="http://schemas.microsoft.com/office/drawing/2014/main" id="{18044270-4E54-901C-AF1D-A21BDAED95D2}"/>
              </a:ext>
            </a:extLst>
          </p:cNvPr>
          <p:cNvGraphicFramePr>
            <a:graphicFrameLocks noGrp="1"/>
          </p:cNvGraphicFramePr>
          <p:nvPr/>
        </p:nvGraphicFramePr>
        <p:xfrm>
          <a:off x="228600" y="647700"/>
          <a:ext cx="11734799" cy="5562599"/>
        </p:xfrm>
        <a:graphic>
          <a:graphicData uri="http://schemas.openxmlformats.org/drawingml/2006/table">
            <a:tbl>
              <a:tblPr>
                <a:tableStyleId>{5C22544A-7EE6-4342-B048-85BDC9FD1C3A}</a:tableStyleId>
              </a:tblPr>
              <a:tblGrid>
                <a:gridCol w="1974756">
                  <a:extLst>
                    <a:ext uri="{9D8B030D-6E8A-4147-A177-3AD203B41FA5}">
                      <a16:colId xmlns:a16="http://schemas.microsoft.com/office/drawing/2014/main" val="2190045887"/>
                    </a:ext>
                  </a:extLst>
                </a:gridCol>
                <a:gridCol w="1586999">
                  <a:extLst>
                    <a:ext uri="{9D8B030D-6E8A-4147-A177-3AD203B41FA5}">
                      <a16:colId xmlns:a16="http://schemas.microsoft.com/office/drawing/2014/main" val="1057957714"/>
                    </a:ext>
                  </a:extLst>
                </a:gridCol>
                <a:gridCol w="1898807">
                  <a:extLst>
                    <a:ext uri="{9D8B030D-6E8A-4147-A177-3AD203B41FA5}">
                      <a16:colId xmlns:a16="http://schemas.microsoft.com/office/drawing/2014/main" val="3113135311"/>
                    </a:ext>
                  </a:extLst>
                </a:gridCol>
                <a:gridCol w="1730824">
                  <a:extLst>
                    <a:ext uri="{9D8B030D-6E8A-4147-A177-3AD203B41FA5}">
                      <a16:colId xmlns:a16="http://schemas.microsoft.com/office/drawing/2014/main" val="1918736702"/>
                    </a:ext>
                  </a:extLst>
                </a:gridCol>
                <a:gridCol w="1622647">
                  <a:extLst>
                    <a:ext uri="{9D8B030D-6E8A-4147-A177-3AD203B41FA5}">
                      <a16:colId xmlns:a16="http://schemas.microsoft.com/office/drawing/2014/main" val="2497614064"/>
                    </a:ext>
                  </a:extLst>
                </a:gridCol>
                <a:gridCol w="1354558">
                  <a:extLst>
                    <a:ext uri="{9D8B030D-6E8A-4147-A177-3AD203B41FA5}">
                      <a16:colId xmlns:a16="http://schemas.microsoft.com/office/drawing/2014/main" val="943982341"/>
                    </a:ext>
                  </a:extLst>
                </a:gridCol>
                <a:gridCol w="1566208">
                  <a:extLst>
                    <a:ext uri="{9D8B030D-6E8A-4147-A177-3AD203B41FA5}">
                      <a16:colId xmlns:a16="http://schemas.microsoft.com/office/drawing/2014/main" val="1293397534"/>
                    </a:ext>
                  </a:extLst>
                </a:gridCol>
              </a:tblGrid>
              <a:tr h="542685">
                <a:tc>
                  <a:txBody>
                    <a:bodyPr/>
                    <a:lstStyle/>
                    <a:p>
                      <a:pPr algn="l" fontAlgn="b"/>
                      <a:r>
                        <a:rPr lang="en-US" sz="1600" b="1" u="none" strike="noStrike" dirty="0">
                          <a:effectLst/>
                        </a:rPr>
                        <a:t>Item/Cluster</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1" u="none" strike="noStrike" dirty="0" err="1">
                          <a:effectLst/>
                        </a:rPr>
                        <a:t>Mirira</a:t>
                      </a:r>
                      <a:r>
                        <a:rPr lang="en-US" sz="1600" b="1" u="none" strike="noStrike" dirty="0">
                          <a:effectLst/>
                        </a:rPr>
                        <a:t>/</a:t>
                      </a:r>
                      <a:r>
                        <a:rPr lang="en-US" sz="1600" b="1" u="none" strike="noStrike" dirty="0" err="1">
                          <a:effectLst/>
                        </a:rPr>
                        <a:t>Maragua</a:t>
                      </a:r>
                      <a:r>
                        <a:rPr lang="en-US" sz="1600" b="1" u="none" strike="noStrike" dirty="0">
                          <a:effectLst/>
                        </a:rPr>
                        <a:t> Ridge</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1" u="none" strike="noStrike" dirty="0" err="1">
                          <a:effectLst/>
                        </a:rPr>
                        <a:t>Kambiti</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1" u="none" strike="noStrike" dirty="0">
                          <a:effectLst/>
                        </a:rPr>
                        <a:t>  </a:t>
                      </a:r>
                      <a:r>
                        <a:rPr lang="en-US" sz="1600" b="1" u="none" strike="noStrike" dirty="0" err="1">
                          <a:effectLst/>
                        </a:rPr>
                        <a:t>Ithanga</a:t>
                      </a:r>
                      <a:r>
                        <a:rPr lang="en-US" sz="1600" b="1" u="none" strike="noStrike" dirty="0">
                          <a:effectLst/>
                        </a:rPr>
                        <a:t>/</a:t>
                      </a:r>
                      <a:r>
                        <a:rPr lang="en-US" sz="1600" b="1" u="none" strike="noStrike" dirty="0" err="1">
                          <a:effectLst/>
                        </a:rPr>
                        <a:t>Kakuzi</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1" u="none" strike="noStrike" dirty="0" err="1">
                          <a:effectLst/>
                        </a:rPr>
                        <a:t>Kamahuha</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1" u="none" strike="noStrike" dirty="0">
                          <a:effectLst/>
                        </a:rPr>
                        <a:t> </a:t>
                      </a:r>
                      <a:r>
                        <a:rPr lang="en-US" sz="1600" b="1" u="none" strike="noStrike" dirty="0" err="1">
                          <a:effectLst/>
                        </a:rPr>
                        <a:t>Makuyu</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600" b="1" u="none" strike="noStrike" dirty="0">
                          <a:effectLst/>
                        </a:rPr>
                        <a:t>Totals</a:t>
                      </a:r>
                      <a:endParaRPr lang="en-US"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99553253"/>
                  </a:ext>
                </a:extLst>
              </a:tr>
              <a:tr h="772294">
                <a:tc>
                  <a:txBody>
                    <a:bodyPr/>
                    <a:lstStyle/>
                    <a:p>
                      <a:pPr algn="l" fontAlgn="b"/>
                      <a:r>
                        <a:rPr lang="en-US" sz="1600" b="1" u="none" strike="noStrike" dirty="0">
                          <a:effectLst/>
                        </a:rPr>
                        <a:t>Areas in ha</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2123 </a:t>
                      </a:r>
                    </a:p>
                    <a:p>
                      <a:pPr algn="ctr" fontAlgn="b"/>
                      <a:r>
                        <a:rPr lang="en-US" sz="1600" u="none" strike="noStrike" dirty="0">
                          <a:effectLst/>
                        </a:rPr>
                        <a:t>(without storage)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112</a:t>
                      </a:r>
                    </a:p>
                    <a:p>
                      <a:pPr algn="ctr" fontAlgn="b"/>
                      <a:r>
                        <a:rPr lang="en-US" sz="1600" u="none" strike="noStrike" dirty="0">
                          <a:effectLst/>
                        </a:rPr>
                        <a:t>(without storage)</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1259 </a:t>
                      </a:r>
                    </a:p>
                    <a:p>
                      <a:pPr algn="ctr" fontAlgn="b"/>
                      <a:r>
                        <a:rPr lang="en-US" sz="1600" u="none" strike="noStrike" dirty="0">
                          <a:effectLst/>
                        </a:rPr>
                        <a:t>(without storage)</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282 </a:t>
                      </a:r>
                    </a:p>
                    <a:p>
                      <a:pPr algn="ctr" fontAlgn="b"/>
                      <a:r>
                        <a:rPr lang="en-US" sz="1600" u="none" strike="noStrike" dirty="0">
                          <a:effectLst/>
                        </a:rPr>
                        <a:t>(without storage)</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u="none" strike="noStrike" dirty="0">
                          <a:effectLst/>
                        </a:rPr>
                        <a:t>769</a:t>
                      </a:r>
                    </a:p>
                    <a:p>
                      <a:pPr algn="ctr" fontAlgn="b"/>
                      <a:r>
                        <a:rPr lang="en-US" sz="1600" u="none" strike="noStrike" dirty="0">
                          <a:effectLst/>
                        </a:rPr>
                        <a:t> (with storage)</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7830686"/>
                  </a:ext>
                </a:extLst>
              </a:tr>
              <a:tr h="772294">
                <a:tc>
                  <a:txBody>
                    <a:bodyPr/>
                    <a:lstStyle/>
                    <a:p>
                      <a:pPr algn="l" fontAlgn="b"/>
                      <a:r>
                        <a:rPr lang="en-US" sz="1600" b="1" u="none" strike="noStrike" dirty="0">
                          <a:effectLst/>
                        </a:rPr>
                        <a:t>Preliminaries and generals</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2,806,698.03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148,068.86</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1,664,452.58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372,816.23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1,016,651.34</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6,008,687.03</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48577564"/>
                  </a:ext>
                </a:extLst>
              </a:tr>
              <a:tr h="772294">
                <a:tc>
                  <a:txBody>
                    <a:bodyPr/>
                    <a:lstStyle/>
                    <a:p>
                      <a:pPr algn="l" fontAlgn="b"/>
                      <a:r>
                        <a:rPr lang="en-US" sz="1600" b="1" u="none" strike="noStrike" dirty="0">
                          <a:effectLst/>
                        </a:rPr>
                        <a:t>Intake Works and sedimentation Tank</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1,124,963.51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59,348.05</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667,135.69</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149,429.92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407,487.96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2,408,365.13</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10834979"/>
                  </a:ext>
                </a:extLst>
              </a:tr>
              <a:tr h="772294">
                <a:tc>
                  <a:txBody>
                    <a:bodyPr/>
                    <a:lstStyle/>
                    <a:p>
                      <a:pPr algn="l" fontAlgn="b"/>
                      <a:r>
                        <a:rPr lang="en-US" sz="1600" b="1" u="none" strike="noStrike" dirty="0">
                          <a:effectLst/>
                        </a:rPr>
                        <a:t>Roads, River &amp; Gully Crossings</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509,165.81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26,861.31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301,949.96</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67,632.95</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184,431.71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1,090,041.74</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3887698"/>
                  </a:ext>
                </a:extLst>
              </a:tr>
              <a:tr h="1158442">
                <a:tc>
                  <a:txBody>
                    <a:bodyPr/>
                    <a:lstStyle/>
                    <a:p>
                      <a:pPr algn="l" fontAlgn="b"/>
                      <a:r>
                        <a:rPr lang="en-US" sz="1600" b="1" u="none" strike="noStrike" dirty="0">
                          <a:effectLst/>
                        </a:rPr>
                        <a:t>Water Conveyance, distribution and application System</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19,107,257.33</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1,008,013.58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11,331,152.61</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2,538,034.18</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6,921,093.21</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40,905,550.91</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85677934"/>
                  </a:ext>
                </a:extLst>
              </a:tr>
              <a:tr h="386148">
                <a:tc>
                  <a:txBody>
                    <a:bodyPr/>
                    <a:lstStyle/>
                    <a:p>
                      <a:pPr algn="l" fontAlgn="b"/>
                      <a:r>
                        <a:rPr lang="en-US" sz="1600" b="1" u="none" strike="noStrike" dirty="0">
                          <a:effectLst/>
                        </a:rPr>
                        <a:t>Hydropower project</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0.00</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4,414,625.32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2,338,764.05</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3,819,991.82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0.00</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10,573,381.19</a:t>
                      </a:r>
                      <a:endParaRPr lang="en-U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77367294"/>
                  </a:ext>
                </a:extLst>
              </a:tr>
              <a:tr h="386148">
                <a:tc>
                  <a:txBody>
                    <a:bodyPr/>
                    <a:lstStyle/>
                    <a:p>
                      <a:pPr algn="l" fontAlgn="b"/>
                      <a:r>
                        <a:rPr lang="en-US" sz="1600" b="1" u="none" strike="noStrike" dirty="0">
                          <a:effectLst/>
                        </a:rPr>
                        <a:t>GRAND TOTAL</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23,548,084.69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5,656,917.12</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16,303,454.88</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a:effectLst/>
                        </a:rPr>
                        <a:t>6,947,905.09</a:t>
                      </a:r>
                      <a:endParaRPr lang="en-U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8,529,664.22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u="none" strike="noStrike" dirty="0">
                          <a:effectLst/>
                        </a:rPr>
                        <a:t>60,986,026.00</a:t>
                      </a:r>
                      <a:endParaRPr lang="en-U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8626529"/>
                  </a:ext>
                </a:extLst>
              </a:tr>
            </a:tbl>
          </a:graphicData>
        </a:graphic>
      </p:graphicFrame>
    </p:spTree>
    <p:extLst>
      <p:ext uri="{BB962C8B-B14F-4D97-AF65-F5344CB8AC3E}">
        <p14:creationId xmlns:p14="http://schemas.microsoft.com/office/powerpoint/2010/main" val="1347479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A9C5A-F8A3-3D6E-5B00-506866685120}"/>
              </a:ext>
            </a:extLst>
          </p:cNvPr>
          <p:cNvSpPr>
            <a:spLocks noGrp="1"/>
          </p:cNvSpPr>
          <p:nvPr>
            <p:ph type="title"/>
          </p:nvPr>
        </p:nvSpPr>
        <p:spPr>
          <a:xfrm>
            <a:off x="542036" y="151587"/>
            <a:ext cx="11107927" cy="384721"/>
          </a:xfrm>
        </p:spPr>
        <p:txBody>
          <a:bodyPr/>
          <a:lstStyle/>
          <a:p>
            <a:r>
              <a:rPr lang="en-US" dirty="0"/>
              <a:t>Assumption for financial Analysis</a:t>
            </a:r>
          </a:p>
        </p:txBody>
      </p:sp>
      <p:graphicFrame>
        <p:nvGraphicFramePr>
          <p:cNvPr id="7" name="Diagram 6">
            <a:extLst>
              <a:ext uri="{FF2B5EF4-FFF2-40B4-BE49-F238E27FC236}">
                <a16:creationId xmlns:a16="http://schemas.microsoft.com/office/drawing/2014/main" id="{B7F3ABA1-147E-5A6E-5BB1-6BA37157CACD}"/>
              </a:ext>
            </a:extLst>
          </p:cNvPr>
          <p:cNvGraphicFramePr/>
          <p:nvPr>
            <p:extLst>
              <p:ext uri="{D42A27DB-BD31-4B8C-83A1-F6EECF244321}">
                <p14:modId xmlns:p14="http://schemas.microsoft.com/office/powerpoint/2010/main" val="3215213216"/>
              </p:ext>
            </p:extLst>
          </p:nvPr>
        </p:nvGraphicFramePr>
        <p:xfrm>
          <a:off x="266699" y="817033"/>
          <a:ext cx="11658600" cy="5223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59172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4073</TotalTime>
  <Words>1220</Words>
  <Application>Microsoft Office PowerPoint</Application>
  <PresentationFormat>Widescreen</PresentationFormat>
  <Paragraphs>194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EXECUTIVE SUMMARY</vt:lpstr>
      <vt:lpstr>Project Architecture </vt:lpstr>
      <vt:lpstr>Locational competitive advantage </vt:lpstr>
      <vt:lpstr>Problem Statement</vt:lpstr>
      <vt:lpstr>Current crop yield</vt:lpstr>
      <vt:lpstr>Expected yield per ha after intervention</vt:lpstr>
      <vt:lpstr>The project investments costs for all clusters</vt:lpstr>
      <vt:lpstr>Assumption for financial Analysis</vt:lpstr>
      <vt:lpstr>Summary of farm incomes</vt:lpstr>
      <vt:lpstr>Results for discounted measures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Large-scale farming  in Tana and Athi  Rivers Region</dc:title>
  <dc:creator>Vincent</dc:creator>
  <cp:lastModifiedBy>bethwanjiru01@gmail.com</cp:lastModifiedBy>
  <cp:revision>44</cp:revision>
  <dcterms:created xsi:type="dcterms:W3CDTF">2023-02-10T06:04:39Z</dcterms:created>
  <dcterms:modified xsi:type="dcterms:W3CDTF">2023-02-20T10:34:12Z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2021-09-24T00:00:00Z</vt:filetime>
  </property>
  <property fmtid="{D5CDD505-2E9C-101B-9397-08002B2CF9AE}" pid="3" name="LastSaved">
    <vt:filetime>2023-02-10T00:00:00Z</vt:filetime>
  </property>
</Properties>
</file>